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345" r:id="rId3"/>
    <p:sldId id="280" r:id="rId4"/>
    <p:sldId id="384" r:id="rId5"/>
    <p:sldId id="385" r:id="rId6"/>
    <p:sldId id="386" r:id="rId7"/>
    <p:sldId id="341" r:id="rId8"/>
    <p:sldId id="350" r:id="rId9"/>
    <p:sldId id="316" r:id="rId10"/>
    <p:sldId id="387" r:id="rId11"/>
    <p:sldId id="388" r:id="rId12"/>
    <p:sldId id="321" r:id="rId13"/>
    <p:sldId id="354" r:id="rId14"/>
    <p:sldId id="355" r:id="rId15"/>
    <p:sldId id="357" r:id="rId16"/>
    <p:sldId id="343" r:id="rId17"/>
    <p:sldId id="336" r:id="rId18"/>
    <p:sldId id="324" r:id="rId19"/>
    <p:sldId id="374" r:id="rId20"/>
    <p:sldId id="375" r:id="rId21"/>
    <p:sldId id="376" r:id="rId22"/>
    <p:sldId id="327" r:id="rId23"/>
    <p:sldId id="372" r:id="rId24"/>
    <p:sldId id="329" r:id="rId25"/>
    <p:sldId id="326" r:id="rId26"/>
    <p:sldId id="395" r:id="rId27"/>
    <p:sldId id="344" r:id="rId28"/>
    <p:sldId id="390" r:id="rId29"/>
    <p:sldId id="391" r:id="rId30"/>
    <p:sldId id="392" r:id="rId31"/>
    <p:sldId id="393" r:id="rId32"/>
    <p:sldId id="394" r:id="rId33"/>
    <p:sldId id="382" r:id="rId34"/>
    <p:sldId id="379" r:id="rId35"/>
    <p:sldId id="380" r:id="rId36"/>
    <p:sldId id="381" r:id="rId37"/>
    <p:sldId id="340" r:id="rId38"/>
    <p:sldId id="338" r:id="rId39"/>
    <p:sldId id="339" r:id="rId4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06jo" initials="d" lastIdx="4" clrIdx="0"/>
  <p:cmAuthor id="1" name="Gregory Erhardt" initials="GE" lastIdx="2" clrIdx="1">
    <p:extLst>
      <p:ext uri="{19B8F6BF-5375-455C-9EA6-DF929625EA0E}">
        <p15:presenceInfo xmlns:p15="http://schemas.microsoft.com/office/powerpoint/2012/main" userId="37d1e3cd14f6f2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39E"/>
    <a:srgbClr val="E8E8EF"/>
    <a:srgbClr val="ADADB1"/>
    <a:srgbClr val="CDCDDE"/>
    <a:srgbClr val="B7B7BC"/>
    <a:srgbClr val="4682B4"/>
    <a:srgbClr val="0033A1"/>
    <a:srgbClr val="0032A1"/>
    <a:srgbClr val="002E9C"/>
    <a:srgbClr val="605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C304E-CBF9-AF42-97C8-9D00545C03C0}" v="60" dt="2019-05-08T16:30:48.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85770" autoAdjust="0"/>
  </p:normalViewPr>
  <p:slideViewPr>
    <p:cSldViewPr>
      <p:cViewPr varScale="1">
        <p:scale>
          <a:sx n="99" d="100"/>
          <a:sy n="99" d="100"/>
        </p:scale>
        <p:origin x="1926" y="72"/>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4" d="100"/>
          <a:sy n="44" d="100"/>
        </p:scale>
        <p:origin x="2740" y="40"/>
      </p:cViewPr>
      <p:guideLst>
        <p:guide orient="horz" pos="3224"/>
        <p:guide pos="2237"/>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10CE3-BA5C-4F33-9024-C2A02AC36B9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723A593-B565-4B71-AD86-7F3F7AF95935}">
      <dgm:prSet phldrT="[Text]" custT="1"/>
      <dgm:spPr/>
      <dgm:t>
        <a:bodyPr/>
        <a:lstStyle/>
        <a:p>
          <a:r>
            <a:rPr lang="en-US" sz="1400" b="1">
              <a:latin typeface="Garamond" panose="02020404030301010803" pitchFamily="18" charset="0"/>
            </a:rPr>
            <a:t>Method: </a:t>
          </a:r>
          <a:r>
            <a:rPr lang="en-US" sz="1400" b="0">
              <a:latin typeface="Garamond" panose="02020404030301010803" pitchFamily="18" charset="0"/>
            </a:rPr>
            <a:t>Statistical analysis of actual vs forecast traffic for a large sample of projects after they open.  </a:t>
          </a:r>
        </a:p>
      </dgm:t>
    </dgm:pt>
    <dgm:pt modelId="{D7D638DD-2C32-46FF-A59C-97FF56C73149}" type="parTrans" cxnId="{1EED6F35-97B4-4A29-9614-577CE3E0907E}">
      <dgm:prSet/>
      <dgm:spPr/>
      <dgm:t>
        <a:bodyPr/>
        <a:lstStyle/>
        <a:p>
          <a:endParaRPr lang="en-US" sz="1400">
            <a:latin typeface="Britannic Bold" panose="020B0903060703020204" pitchFamily="34" charset="0"/>
          </a:endParaRPr>
        </a:p>
      </dgm:t>
    </dgm:pt>
    <dgm:pt modelId="{33D1B0B4-4B19-4D2E-9E7D-CBE138CA9FFB}" type="sibTrans" cxnId="{1EED6F35-97B4-4A29-9614-577CE3E0907E}">
      <dgm:prSet/>
      <dgm:spPr/>
      <dgm:t>
        <a:bodyPr/>
        <a:lstStyle/>
        <a:p>
          <a:endParaRPr lang="en-US" sz="1400">
            <a:latin typeface="Britannic Bold" panose="020B0903060703020204" pitchFamily="34" charset="0"/>
          </a:endParaRPr>
        </a:p>
      </dgm:t>
    </dgm:pt>
    <dgm:pt modelId="{5660AB31-2815-4E87-AB8C-DA4989366840}">
      <dgm:prSet phldrT="[Text]" custT="1"/>
      <dgm:spPr/>
      <dgm:t>
        <a:bodyPr/>
        <a:lstStyle/>
        <a:p>
          <a:r>
            <a:rPr lang="en-US" sz="1400" b="1">
              <a:latin typeface="Garamond" panose="02020404030301010803" pitchFamily="18" charset="0"/>
            </a:rPr>
            <a:t>Method: </a:t>
          </a:r>
          <a:r>
            <a:rPr lang="en-US" sz="1400">
              <a:latin typeface="Garamond" panose="02020404030301010803" pitchFamily="18" charset="0"/>
            </a:rPr>
            <a:t>"Deep dives" into forecasts of six substantial projects after they open. </a:t>
          </a:r>
        </a:p>
      </dgm:t>
    </dgm:pt>
    <dgm:pt modelId="{AC044FC7-47B6-4842-A68E-769ABDD0A598}" type="parTrans" cxnId="{AD2B2F6A-078C-4D70-AD74-42BF26155DF2}">
      <dgm:prSet/>
      <dgm:spPr/>
      <dgm:t>
        <a:bodyPr/>
        <a:lstStyle/>
        <a:p>
          <a:endParaRPr lang="en-US" sz="1400">
            <a:latin typeface="Britannic Bold" panose="020B0903060703020204" pitchFamily="34" charset="0"/>
          </a:endParaRPr>
        </a:p>
      </dgm:t>
    </dgm:pt>
    <dgm:pt modelId="{720F2F4B-AB27-423A-9577-ACB0C24A6702}" type="sibTrans" cxnId="{AD2B2F6A-078C-4D70-AD74-42BF26155DF2}">
      <dgm:prSet/>
      <dgm:spPr/>
      <dgm:t>
        <a:bodyPr/>
        <a:lstStyle/>
        <a:p>
          <a:endParaRPr lang="en-US" sz="1400">
            <a:latin typeface="Britannic Bold" panose="020B0903060703020204" pitchFamily="34" charset="0"/>
          </a:endParaRPr>
        </a:p>
      </dgm:t>
    </dgm:pt>
    <dgm:pt modelId="{A4EE7DE6-728D-4D8C-8573-92755BF68C0B}">
      <dgm:prSet phldrT="[Text]" custT="1"/>
      <dgm:spPr/>
      <dgm:t>
        <a:bodyPr/>
        <a:lstStyle/>
        <a:p>
          <a:r>
            <a:rPr lang="en-US" sz="1400" b="1">
              <a:latin typeface="Garamond" panose="02020404030301010803" pitchFamily="18" charset="0"/>
            </a:rPr>
            <a:t>Output: </a:t>
          </a:r>
          <a:r>
            <a:rPr lang="en-US" sz="1400">
              <a:latin typeface="Garamond" panose="02020404030301010803" pitchFamily="18" charset="0"/>
            </a:rPr>
            <a:t>Estimated effect of known errors, and remaining unknown error. </a:t>
          </a:r>
        </a:p>
      </dgm:t>
    </dgm:pt>
    <dgm:pt modelId="{C70F8F5C-A424-42C6-95E2-0DC1719BD0D9}" type="parTrans" cxnId="{EB630360-1D41-4498-8E06-B6CB4AE1F65D}">
      <dgm:prSet/>
      <dgm:spPr/>
      <dgm:t>
        <a:bodyPr/>
        <a:lstStyle/>
        <a:p>
          <a:endParaRPr lang="en-US" sz="1400">
            <a:latin typeface="Britannic Bold" panose="020B0903060703020204" pitchFamily="34" charset="0"/>
          </a:endParaRPr>
        </a:p>
      </dgm:t>
    </dgm:pt>
    <dgm:pt modelId="{E399147C-831B-48E0-9755-E8EFCD797DA2}" type="sibTrans" cxnId="{EB630360-1D41-4498-8E06-B6CB4AE1F65D}">
      <dgm:prSet/>
      <dgm:spPr/>
      <dgm:t>
        <a:bodyPr/>
        <a:lstStyle/>
        <a:p>
          <a:endParaRPr lang="en-US" sz="1400">
            <a:latin typeface="Britannic Bold" panose="020B0903060703020204" pitchFamily="34" charset="0"/>
          </a:endParaRPr>
        </a:p>
      </dgm:t>
    </dgm:pt>
    <dgm:pt modelId="{B2B9B023-714C-4621-8D80-DFC2C941C57D}">
      <dgm:prSet phldrT="[Text]" custT="1"/>
      <dgm:spPr>
        <a:solidFill>
          <a:srgbClr val="002060"/>
        </a:solidFill>
      </dgm:spPr>
      <dgm:t>
        <a:bodyPr/>
        <a:lstStyle/>
        <a:p>
          <a:r>
            <a:rPr lang="en-US" sz="2000" b="1">
              <a:latin typeface="+mn-lt"/>
            </a:rPr>
            <a:t>Question: How can we improve forecasting practice? </a:t>
          </a:r>
        </a:p>
      </dgm:t>
    </dgm:pt>
    <dgm:pt modelId="{0026C8DA-555D-407F-B2AE-7C1855ED8DCD}" type="parTrans" cxnId="{0FDE40DB-C3DF-47FB-9BCC-AB78CC6F81F2}">
      <dgm:prSet/>
      <dgm:spPr/>
      <dgm:t>
        <a:bodyPr/>
        <a:lstStyle/>
        <a:p>
          <a:endParaRPr lang="en-US" sz="1400">
            <a:latin typeface="Britannic Bold" panose="020B0903060703020204" pitchFamily="34" charset="0"/>
          </a:endParaRPr>
        </a:p>
      </dgm:t>
    </dgm:pt>
    <dgm:pt modelId="{E14B351A-43E5-409C-9591-82B13C5A20D9}" type="sibTrans" cxnId="{0FDE40DB-C3DF-47FB-9BCC-AB78CC6F81F2}">
      <dgm:prSet/>
      <dgm:spPr/>
      <dgm:t>
        <a:bodyPr/>
        <a:lstStyle/>
        <a:p>
          <a:endParaRPr lang="en-US" sz="1400">
            <a:latin typeface="Britannic Bold" panose="020B0903060703020204" pitchFamily="34" charset="0"/>
          </a:endParaRPr>
        </a:p>
      </dgm:t>
    </dgm:pt>
    <dgm:pt modelId="{02A31865-8788-47A9-94D2-F9548C618A9E}">
      <dgm:prSet phldrT="[Text]" custT="1"/>
      <dgm:spPr/>
      <dgm:t>
        <a:bodyPr/>
        <a:lstStyle/>
        <a:p>
          <a:r>
            <a:rPr lang="en-US" sz="1400" b="1">
              <a:latin typeface="Garamond" panose="02020404030301010803" pitchFamily="18" charset="0"/>
            </a:rPr>
            <a:t>Method: </a:t>
          </a:r>
          <a:r>
            <a:rPr lang="en-US" sz="1400">
              <a:latin typeface="Garamond" panose="02020404030301010803" pitchFamily="18" charset="0"/>
            </a:rPr>
            <a:t>Derive lessons from this research and review with practitioners. </a:t>
          </a:r>
        </a:p>
      </dgm:t>
    </dgm:pt>
    <dgm:pt modelId="{487B0EE1-47E7-4629-8AB5-E8898C26075D}" type="parTrans" cxnId="{00B85CD3-C798-44ED-A19B-AA15D3B8C96A}">
      <dgm:prSet/>
      <dgm:spPr/>
      <dgm:t>
        <a:bodyPr/>
        <a:lstStyle/>
        <a:p>
          <a:endParaRPr lang="en-US" sz="1400">
            <a:latin typeface="Britannic Bold" panose="020B0903060703020204" pitchFamily="34" charset="0"/>
          </a:endParaRPr>
        </a:p>
      </dgm:t>
    </dgm:pt>
    <dgm:pt modelId="{B150763C-0E01-428A-B95B-EB2DF4BD78D2}" type="sibTrans" cxnId="{00B85CD3-C798-44ED-A19B-AA15D3B8C96A}">
      <dgm:prSet/>
      <dgm:spPr/>
      <dgm:t>
        <a:bodyPr/>
        <a:lstStyle/>
        <a:p>
          <a:endParaRPr lang="en-US" sz="1400">
            <a:latin typeface="Britannic Bold" panose="020B0903060703020204" pitchFamily="34" charset="0"/>
          </a:endParaRPr>
        </a:p>
      </dgm:t>
    </dgm:pt>
    <dgm:pt modelId="{18ACCADE-07C4-4B25-8578-B151E3A3DAEB}">
      <dgm:prSet phldrT="[Text]" custT="1"/>
      <dgm:spPr/>
      <dgm:t>
        <a:bodyPr/>
        <a:lstStyle/>
        <a:p>
          <a:r>
            <a:rPr lang="en-US" sz="1400" b="1">
              <a:latin typeface="Garamond" panose="02020404030301010803" pitchFamily="18" charset="0"/>
            </a:rPr>
            <a:t>Output: </a:t>
          </a:r>
          <a:r>
            <a:rPr lang="en-US" sz="1400">
              <a:latin typeface="Garamond" panose="02020404030301010803" pitchFamily="18" charset="0"/>
            </a:rPr>
            <a:t>Recommendations for how to learn from past traffic forecasts.  </a:t>
          </a:r>
        </a:p>
      </dgm:t>
    </dgm:pt>
    <dgm:pt modelId="{B581B2E3-55C9-4258-80FE-E2F6B7DB3C30}" type="parTrans" cxnId="{24678609-147C-494D-B15F-62F9BD712AC0}">
      <dgm:prSet/>
      <dgm:spPr/>
      <dgm:t>
        <a:bodyPr/>
        <a:lstStyle/>
        <a:p>
          <a:endParaRPr lang="en-US" sz="1400">
            <a:latin typeface="Britannic Bold" panose="020B0903060703020204" pitchFamily="34" charset="0"/>
          </a:endParaRPr>
        </a:p>
      </dgm:t>
    </dgm:pt>
    <dgm:pt modelId="{7B1FD61F-DE20-4D89-AF24-C75C23C218E5}" type="sibTrans" cxnId="{24678609-147C-494D-B15F-62F9BD712AC0}">
      <dgm:prSet/>
      <dgm:spPr/>
      <dgm:t>
        <a:bodyPr/>
        <a:lstStyle/>
        <a:p>
          <a:endParaRPr lang="en-US" sz="1400">
            <a:latin typeface="Britannic Bold" panose="020B0903060703020204" pitchFamily="34" charset="0"/>
          </a:endParaRPr>
        </a:p>
      </dgm:t>
    </dgm:pt>
    <dgm:pt modelId="{C562973C-87F1-435A-AAE8-4209E1BC4EF7}">
      <dgm:prSet phldrT="[Text]" custT="1"/>
      <dgm:spPr>
        <a:solidFill>
          <a:srgbClr val="002060"/>
        </a:solidFill>
      </dgm:spPr>
      <dgm:t>
        <a:bodyPr/>
        <a:lstStyle/>
        <a:p>
          <a:r>
            <a:rPr lang="en-US" sz="2000" b="1">
              <a:latin typeface="+mn-lt"/>
            </a:rPr>
            <a:t>Question: How accurate are traffic forecasts? </a:t>
          </a:r>
        </a:p>
      </dgm:t>
    </dgm:pt>
    <dgm:pt modelId="{45CEFD54-E198-471B-90E3-3C8313795BB5}" type="sibTrans" cxnId="{FB5933C4-455D-47A2-91EB-C2C887295291}">
      <dgm:prSet/>
      <dgm:spPr/>
      <dgm:t>
        <a:bodyPr/>
        <a:lstStyle/>
        <a:p>
          <a:endParaRPr lang="en-US" sz="1400">
            <a:latin typeface="Britannic Bold" panose="020B0903060703020204" pitchFamily="34" charset="0"/>
          </a:endParaRPr>
        </a:p>
      </dgm:t>
    </dgm:pt>
    <dgm:pt modelId="{E60A5D1D-1840-48FA-A857-05EEA1546ADF}" type="parTrans" cxnId="{FB5933C4-455D-47A2-91EB-C2C887295291}">
      <dgm:prSet/>
      <dgm:spPr/>
      <dgm:t>
        <a:bodyPr/>
        <a:lstStyle/>
        <a:p>
          <a:endParaRPr lang="en-US" sz="1400">
            <a:latin typeface="Britannic Bold" panose="020B0903060703020204" pitchFamily="34" charset="0"/>
          </a:endParaRPr>
        </a:p>
      </dgm:t>
    </dgm:pt>
    <dgm:pt modelId="{88629B3B-70C1-4281-9907-BAD9BAB75ABB}">
      <dgm:prSet phldrT="[Text]" custT="1"/>
      <dgm:spPr>
        <a:solidFill>
          <a:srgbClr val="002060"/>
        </a:solidFill>
      </dgm:spPr>
      <dgm:t>
        <a:bodyPr/>
        <a:lstStyle/>
        <a:p>
          <a:r>
            <a:rPr lang="en-US" sz="2000" b="1">
              <a:latin typeface="+mn-lt"/>
            </a:rPr>
            <a:t>Question: What are the sources of forecast error? </a:t>
          </a:r>
        </a:p>
      </dgm:t>
    </dgm:pt>
    <dgm:pt modelId="{5BB575BF-C1B8-4FE8-B686-5F194881F9A2}" type="sibTrans" cxnId="{DBEE4E9F-A2D2-46EE-B448-8173378B67E8}">
      <dgm:prSet/>
      <dgm:spPr/>
      <dgm:t>
        <a:bodyPr/>
        <a:lstStyle/>
        <a:p>
          <a:endParaRPr lang="en-US" sz="1400">
            <a:latin typeface="Britannic Bold" panose="020B0903060703020204" pitchFamily="34" charset="0"/>
          </a:endParaRPr>
        </a:p>
      </dgm:t>
    </dgm:pt>
    <dgm:pt modelId="{E9ECE93F-DFAD-425C-B405-F687161EA93F}" type="parTrans" cxnId="{DBEE4E9F-A2D2-46EE-B448-8173378B67E8}">
      <dgm:prSet/>
      <dgm:spPr/>
      <dgm:t>
        <a:bodyPr/>
        <a:lstStyle/>
        <a:p>
          <a:endParaRPr lang="en-US" sz="1400">
            <a:latin typeface="Britannic Bold" panose="020B0903060703020204" pitchFamily="34" charset="0"/>
          </a:endParaRPr>
        </a:p>
      </dgm:t>
    </dgm:pt>
    <dgm:pt modelId="{031A1E11-08C5-4033-BC55-34569622F53A}">
      <dgm:prSet phldrT="[Text]" custT="1"/>
      <dgm:spPr/>
      <dgm:t>
        <a:bodyPr/>
        <a:lstStyle/>
        <a:p>
          <a:r>
            <a:rPr lang="en-US" sz="1400" b="1">
              <a:latin typeface="Garamond" panose="02020404030301010803" pitchFamily="18" charset="0"/>
            </a:rPr>
            <a:t>Output: </a:t>
          </a:r>
          <a:r>
            <a:rPr lang="en-US" sz="1400" b="0">
              <a:latin typeface="Garamond" panose="02020404030301010803" pitchFamily="18" charset="0"/>
            </a:rPr>
            <a:t>Distribution of expected traffic volume as a function of forecast volume. </a:t>
          </a:r>
        </a:p>
      </dgm:t>
    </dgm:pt>
    <dgm:pt modelId="{218A6C40-32B6-4AF3-82AD-B7DB3584B2EE}" type="parTrans" cxnId="{7E5546ED-F415-4DA4-803E-120C432BE44C}">
      <dgm:prSet/>
      <dgm:spPr/>
      <dgm:t>
        <a:bodyPr/>
        <a:lstStyle/>
        <a:p>
          <a:endParaRPr lang="en-US"/>
        </a:p>
      </dgm:t>
    </dgm:pt>
    <dgm:pt modelId="{951C7F76-63CA-47DE-94DB-9575F9EB66DE}" type="sibTrans" cxnId="{7E5546ED-F415-4DA4-803E-120C432BE44C}">
      <dgm:prSet/>
      <dgm:spPr/>
      <dgm:t>
        <a:bodyPr/>
        <a:lstStyle/>
        <a:p>
          <a:endParaRPr lang="en-US"/>
        </a:p>
      </dgm:t>
    </dgm:pt>
    <dgm:pt modelId="{05CB863C-9C9E-43CC-BE58-821F0C5E956C}" type="pres">
      <dgm:prSet presAssocID="{99E10CE3-BA5C-4F33-9024-C2A02AC36B91}" presName="linear" presStyleCnt="0">
        <dgm:presLayoutVars>
          <dgm:animLvl val="lvl"/>
          <dgm:resizeHandles val="exact"/>
        </dgm:presLayoutVars>
      </dgm:prSet>
      <dgm:spPr/>
      <dgm:t>
        <a:bodyPr/>
        <a:lstStyle/>
        <a:p>
          <a:endParaRPr lang="en-US"/>
        </a:p>
      </dgm:t>
    </dgm:pt>
    <dgm:pt modelId="{E425C222-7091-4EA7-8487-990980AB8780}" type="pres">
      <dgm:prSet presAssocID="{C562973C-87F1-435A-AAE8-4209E1BC4EF7}" presName="parentText" presStyleLbl="node1" presStyleIdx="0" presStyleCnt="3">
        <dgm:presLayoutVars>
          <dgm:chMax val="0"/>
          <dgm:bulletEnabled val="1"/>
        </dgm:presLayoutVars>
      </dgm:prSet>
      <dgm:spPr/>
      <dgm:t>
        <a:bodyPr/>
        <a:lstStyle/>
        <a:p>
          <a:endParaRPr lang="en-US"/>
        </a:p>
      </dgm:t>
    </dgm:pt>
    <dgm:pt modelId="{4E7D1C1D-6532-454E-8A3D-E32675A5AD94}" type="pres">
      <dgm:prSet presAssocID="{C562973C-87F1-435A-AAE8-4209E1BC4EF7}" presName="childText" presStyleLbl="revTx" presStyleIdx="0" presStyleCnt="3">
        <dgm:presLayoutVars>
          <dgm:bulletEnabled val="1"/>
        </dgm:presLayoutVars>
      </dgm:prSet>
      <dgm:spPr/>
      <dgm:t>
        <a:bodyPr/>
        <a:lstStyle/>
        <a:p>
          <a:endParaRPr lang="en-US"/>
        </a:p>
      </dgm:t>
    </dgm:pt>
    <dgm:pt modelId="{8A8AD4EE-D3EC-4580-9AFF-7508B70EE97D}" type="pres">
      <dgm:prSet presAssocID="{88629B3B-70C1-4281-9907-BAD9BAB75ABB}" presName="parentText" presStyleLbl="node1" presStyleIdx="1" presStyleCnt="3">
        <dgm:presLayoutVars>
          <dgm:chMax val="0"/>
          <dgm:bulletEnabled val="1"/>
        </dgm:presLayoutVars>
      </dgm:prSet>
      <dgm:spPr/>
      <dgm:t>
        <a:bodyPr/>
        <a:lstStyle/>
        <a:p>
          <a:endParaRPr lang="en-US"/>
        </a:p>
      </dgm:t>
    </dgm:pt>
    <dgm:pt modelId="{51FF31E1-8533-474A-A34E-B47594746881}" type="pres">
      <dgm:prSet presAssocID="{88629B3B-70C1-4281-9907-BAD9BAB75ABB}" presName="childText" presStyleLbl="revTx" presStyleIdx="1" presStyleCnt="3">
        <dgm:presLayoutVars>
          <dgm:bulletEnabled val="1"/>
        </dgm:presLayoutVars>
      </dgm:prSet>
      <dgm:spPr/>
      <dgm:t>
        <a:bodyPr/>
        <a:lstStyle/>
        <a:p>
          <a:endParaRPr lang="en-US"/>
        </a:p>
      </dgm:t>
    </dgm:pt>
    <dgm:pt modelId="{819E0EE6-FD23-4037-9C3B-8A5B9F391B6F}" type="pres">
      <dgm:prSet presAssocID="{B2B9B023-714C-4621-8D80-DFC2C941C57D}" presName="parentText" presStyleLbl="node1" presStyleIdx="2" presStyleCnt="3">
        <dgm:presLayoutVars>
          <dgm:chMax val="0"/>
          <dgm:bulletEnabled val="1"/>
        </dgm:presLayoutVars>
      </dgm:prSet>
      <dgm:spPr/>
      <dgm:t>
        <a:bodyPr/>
        <a:lstStyle/>
        <a:p>
          <a:endParaRPr lang="en-US"/>
        </a:p>
      </dgm:t>
    </dgm:pt>
    <dgm:pt modelId="{F2F4DC5C-FF56-4A13-A060-F2CEBF338236}" type="pres">
      <dgm:prSet presAssocID="{B2B9B023-714C-4621-8D80-DFC2C941C57D}" presName="childText" presStyleLbl="revTx" presStyleIdx="2" presStyleCnt="3">
        <dgm:presLayoutVars>
          <dgm:bulletEnabled val="1"/>
        </dgm:presLayoutVars>
      </dgm:prSet>
      <dgm:spPr/>
      <dgm:t>
        <a:bodyPr/>
        <a:lstStyle/>
        <a:p>
          <a:endParaRPr lang="en-US"/>
        </a:p>
      </dgm:t>
    </dgm:pt>
  </dgm:ptLst>
  <dgm:cxnLst>
    <dgm:cxn modelId="{AD2B2F6A-078C-4D70-AD74-42BF26155DF2}" srcId="{88629B3B-70C1-4281-9907-BAD9BAB75ABB}" destId="{5660AB31-2815-4E87-AB8C-DA4989366840}" srcOrd="0" destOrd="0" parTransId="{AC044FC7-47B6-4842-A68E-769ABDD0A598}" sibTransId="{720F2F4B-AB27-423A-9577-ACB0C24A6702}"/>
    <dgm:cxn modelId="{4D5AA4F5-B116-4622-83F8-34AD4560A8E7}" type="presOf" srcId="{5660AB31-2815-4E87-AB8C-DA4989366840}" destId="{51FF31E1-8533-474A-A34E-B47594746881}" srcOrd="0" destOrd="0" presId="urn:microsoft.com/office/officeart/2005/8/layout/vList2"/>
    <dgm:cxn modelId="{60786E82-53A3-498A-B3AC-2CAEEA294685}" type="presOf" srcId="{18ACCADE-07C4-4B25-8578-B151E3A3DAEB}" destId="{F2F4DC5C-FF56-4A13-A060-F2CEBF338236}" srcOrd="0" destOrd="1" presId="urn:microsoft.com/office/officeart/2005/8/layout/vList2"/>
    <dgm:cxn modelId="{03DC066F-603B-4965-BEC4-9AD99CF9F3CF}" type="presOf" srcId="{B2B9B023-714C-4621-8D80-DFC2C941C57D}" destId="{819E0EE6-FD23-4037-9C3B-8A5B9F391B6F}" srcOrd="0" destOrd="0" presId="urn:microsoft.com/office/officeart/2005/8/layout/vList2"/>
    <dgm:cxn modelId="{DCEA7C33-86AA-4CC0-8E06-C8C985B87120}" type="presOf" srcId="{99E10CE3-BA5C-4F33-9024-C2A02AC36B91}" destId="{05CB863C-9C9E-43CC-BE58-821F0C5E956C}" srcOrd="0" destOrd="0" presId="urn:microsoft.com/office/officeart/2005/8/layout/vList2"/>
    <dgm:cxn modelId="{BDC4FC2D-A548-4759-81ED-674244CFED9B}" type="presOf" srcId="{88629B3B-70C1-4281-9907-BAD9BAB75ABB}" destId="{8A8AD4EE-D3EC-4580-9AFF-7508B70EE97D}" srcOrd="0" destOrd="0" presId="urn:microsoft.com/office/officeart/2005/8/layout/vList2"/>
    <dgm:cxn modelId="{DBEE4E9F-A2D2-46EE-B448-8173378B67E8}" srcId="{99E10CE3-BA5C-4F33-9024-C2A02AC36B91}" destId="{88629B3B-70C1-4281-9907-BAD9BAB75ABB}" srcOrd="1" destOrd="0" parTransId="{E9ECE93F-DFAD-425C-B405-F687161EA93F}" sibTransId="{5BB575BF-C1B8-4FE8-B686-5F194881F9A2}"/>
    <dgm:cxn modelId="{1EED6F35-97B4-4A29-9614-577CE3E0907E}" srcId="{C562973C-87F1-435A-AAE8-4209E1BC4EF7}" destId="{0723A593-B565-4B71-AD86-7F3F7AF95935}" srcOrd="0" destOrd="0" parTransId="{D7D638DD-2C32-46FF-A59C-97FF56C73149}" sibTransId="{33D1B0B4-4B19-4D2E-9E7D-CBE138CA9FFB}"/>
    <dgm:cxn modelId="{EB630360-1D41-4498-8E06-B6CB4AE1F65D}" srcId="{88629B3B-70C1-4281-9907-BAD9BAB75ABB}" destId="{A4EE7DE6-728D-4D8C-8573-92755BF68C0B}" srcOrd="1" destOrd="0" parTransId="{C70F8F5C-A424-42C6-95E2-0DC1719BD0D9}" sibTransId="{E399147C-831B-48E0-9755-E8EFCD797DA2}"/>
    <dgm:cxn modelId="{E414018D-DEDD-4A81-A77D-B49BFD1378A8}" type="presOf" srcId="{031A1E11-08C5-4033-BC55-34569622F53A}" destId="{4E7D1C1D-6532-454E-8A3D-E32675A5AD94}" srcOrd="0" destOrd="1" presId="urn:microsoft.com/office/officeart/2005/8/layout/vList2"/>
    <dgm:cxn modelId="{7E5546ED-F415-4DA4-803E-120C432BE44C}" srcId="{C562973C-87F1-435A-AAE8-4209E1BC4EF7}" destId="{031A1E11-08C5-4033-BC55-34569622F53A}" srcOrd="1" destOrd="0" parTransId="{218A6C40-32B6-4AF3-82AD-B7DB3584B2EE}" sibTransId="{951C7F76-63CA-47DE-94DB-9575F9EB66DE}"/>
    <dgm:cxn modelId="{00B85CD3-C798-44ED-A19B-AA15D3B8C96A}" srcId="{B2B9B023-714C-4621-8D80-DFC2C941C57D}" destId="{02A31865-8788-47A9-94D2-F9548C618A9E}" srcOrd="0" destOrd="0" parTransId="{487B0EE1-47E7-4629-8AB5-E8898C26075D}" sibTransId="{B150763C-0E01-428A-B95B-EB2DF4BD78D2}"/>
    <dgm:cxn modelId="{FB5933C4-455D-47A2-91EB-C2C887295291}" srcId="{99E10CE3-BA5C-4F33-9024-C2A02AC36B91}" destId="{C562973C-87F1-435A-AAE8-4209E1BC4EF7}" srcOrd="0" destOrd="0" parTransId="{E60A5D1D-1840-48FA-A857-05EEA1546ADF}" sibTransId="{45CEFD54-E198-471B-90E3-3C8313795BB5}"/>
    <dgm:cxn modelId="{8C533CFF-A5E6-4F23-AFF8-5452250C72FD}" type="presOf" srcId="{A4EE7DE6-728D-4D8C-8573-92755BF68C0B}" destId="{51FF31E1-8533-474A-A34E-B47594746881}" srcOrd="0" destOrd="1" presId="urn:microsoft.com/office/officeart/2005/8/layout/vList2"/>
    <dgm:cxn modelId="{DBFB282F-AA3D-4647-921E-E6810766ADC9}" type="presOf" srcId="{0723A593-B565-4B71-AD86-7F3F7AF95935}" destId="{4E7D1C1D-6532-454E-8A3D-E32675A5AD94}" srcOrd="0" destOrd="0" presId="urn:microsoft.com/office/officeart/2005/8/layout/vList2"/>
    <dgm:cxn modelId="{24678609-147C-494D-B15F-62F9BD712AC0}" srcId="{B2B9B023-714C-4621-8D80-DFC2C941C57D}" destId="{18ACCADE-07C4-4B25-8578-B151E3A3DAEB}" srcOrd="1" destOrd="0" parTransId="{B581B2E3-55C9-4258-80FE-E2F6B7DB3C30}" sibTransId="{7B1FD61F-DE20-4D89-AF24-C75C23C218E5}"/>
    <dgm:cxn modelId="{350B0682-0600-49BC-8C4F-9AAD7784271A}" type="presOf" srcId="{C562973C-87F1-435A-AAE8-4209E1BC4EF7}" destId="{E425C222-7091-4EA7-8487-990980AB8780}" srcOrd="0" destOrd="0" presId="urn:microsoft.com/office/officeart/2005/8/layout/vList2"/>
    <dgm:cxn modelId="{B3E4A372-F771-4A2F-BB6B-E644962AB7BB}" type="presOf" srcId="{02A31865-8788-47A9-94D2-F9548C618A9E}" destId="{F2F4DC5C-FF56-4A13-A060-F2CEBF338236}" srcOrd="0" destOrd="0" presId="urn:microsoft.com/office/officeart/2005/8/layout/vList2"/>
    <dgm:cxn modelId="{0FDE40DB-C3DF-47FB-9BCC-AB78CC6F81F2}" srcId="{99E10CE3-BA5C-4F33-9024-C2A02AC36B91}" destId="{B2B9B023-714C-4621-8D80-DFC2C941C57D}" srcOrd="2" destOrd="0" parTransId="{0026C8DA-555D-407F-B2AE-7C1855ED8DCD}" sibTransId="{E14B351A-43E5-409C-9591-82B13C5A20D9}"/>
    <dgm:cxn modelId="{72758525-AAFD-4CF4-8D73-F84DBD7D830F}" type="presParOf" srcId="{05CB863C-9C9E-43CC-BE58-821F0C5E956C}" destId="{E425C222-7091-4EA7-8487-990980AB8780}" srcOrd="0" destOrd="0" presId="urn:microsoft.com/office/officeart/2005/8/layout/vList2"/>
    <dgm:cxn modelId="{33A97DDD-1ED2-43F5-A44C-214D7DCEBEBD}" type="presParOf" srcId="{05CB863C-9C9E-43CC-BE58-821F0C5E956C}" destId="{4E7D1C1D-6532-454E-8A3D-E32675A5AD94}" srcOrd="1" destOrd="0" presId="urn:microsoft.com/office/officeart/2005/8/layout/vList2"/>
    <dgm:cxn modelId="{0F9CA359-8116-4617-8881-ADA71B121EDF}" type="presParOf" srcId="{05CB863C-9C9E-43CC-BE58-821F0C5E956C}" destId="{8A8AD4EE-D3EC-4580-9AFF-7508B70EE97D}" srcOrd="2" destOrd="0" presId="urn:microsoft.com/office/officeart/2005/8/layout/vList2"/>
    <dgm:cxn modelId="{C0E3C077-20B6-459F-BB37-F875CF76B352}" type="presParOf" srcId="{05CB863C-9C9E-43CC-BE58-821F0C5E956C}" destId="{51FF31E1-8533-474A-A34E-B47594746881}" srcOrd="3" destOrd="0" presId="urn:microsoft.com/office/officeart/2005/8/layout/vList2"/>
    <dgm:cxn modelId="{397C6D7D-7BAD-41C5-94DF-F33DE8223DB6}" type="presParOf" srcId="{05CB863C-9C9E-43CC-BE58-821F0C5E956C}" destId="{819E0EE6-FD23-4037-9C3B-8A5B9F391B6F}" srcOrd="4" destOrd="0" presId="urn:microsoft.com/office/officeart/2005/8/layout/vList2"/>
    <dgm:cxn modelId="{EB653BAC-6E22-41D0-9ED5-33403776FC1D}" type="presParOf" srcId="{05CB863C-9C9E-43CC-BE58-821F0C5E956C}" destId="{F2F4DC5C-FF56-4A13-A060-F2CEBF33823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5BCBA-13EA-0E41-B76B-77DCA6EBE396}" type="doc">
      <dgm:prSet loTypeId="urn:microsoft.com/office/officeart/2008/layout/RadialCluster" loCatId="list" qsTypeId="urn:microsoft.com/office/officeart/2005/8/quickstyle/simple1" qsCatId="simple" csTypeId="urn:microsoft.com/office/officeart/2005/8/colors/accent2_4" csCatId="accent2" phldr="1"/>
      <dgm:spPr/>
    </dgm:pt>
    <dgm:pt modelId="{CD415D7B-9F59-9641-9940-FA408EB19FFE}">
      <dgm:prSet phldrT="[Text]"/>
      <dgm:spPr/>
      <dgm:t>
        <a:bodyPr/>
        <a:lstStyle/>
        <a:p>
          <a:pPr>
            <a:buFont typeface="Times New Roman" panose="02020603050405020304" pitchFamily="18" charset="0"/>
            <a:buChar char="-"/>
          </a:pPr>
          <a:r>
            <a:rPr lang="en-US" dirty="0">
              <a:effectLst/>
              <a:latin typeface="+mn-lt"/>
              <a:ea typeface="Calibri" panose="020F0502020204030204" pitchFamily="34" charset="0"/>
              <a:cs typeface="Times New Roman" panose="02020603050405020304" pitchFamily="18" charset="0"/>
            </a:rPr>
            <a:t>“The lack of availability for necessary data items is a general problem and probably the biggest limitation to advances in the field.”</a:t>
          </a:r>
        </a:p>
        <a:p>
          <a:pPr>
            <a:buFont typeface="Times New Roman" panose="02020603050405020304" pitchFamily="18" charset="0"/>
            <a:buChar char="-"/>
          </a:pPr>
          <a:r>
            <a:rPr lang="en-US" dirty="0" err="1">
              <a:effectLst/>
              <a:latin typeface="+mn-lt"/>
              <a:ea typeface="Calibri" panose="020F0502020204030204" pitchFamily="34" charset="0"/>
              <a:cs typeface="Times New Roman" panose="02020603050405020304" pitchFamily="18" charset="0"/>
            </a:rPr>
            <a:t>Nicolaisen</a:t>
          </a:r>
          <a:r>
            <a:rPr lang="en-US" dirty="0">
              <a:effectLst/>
              <a:latin typeface="+mn-lt"/>
              <a:ea typeface="Calibri" panose="020F0502020204030204" pitchFamily="34" charset="0"/>
              <a:cs typeface="Times New Roman" panose="02020603050405020304" pitchFamily="18" charset="0"/>
            </a:rPr>
            <a:t> and Driscoll, 2014</a:t>
          </a:r>
          <a:endParaRPr lang="en-US" dirty="0">
            <a:latin typeface="+mn-lt"/>
          </a:endParaRPr>
        </a:p>
      </dgm:t>
    </dgm:pt>
    <dgm:pt modelId="{FC4E7093-68C9-2141-A026-550559384A51}" type="parTrans" cxnId="{9E09337A-253B-AC40-A1E4-D5B2325DFF77}">
      <dgm:prSet/>
      <dgm:spPr/>
      <dgm:t>
        <a:bodyPr/>
        <a:lstStyle/>
        <a:p>
          <a:endParaRPr lang="en-US"/>
        </a:p>
      </dgm:t>
    </dgm:pt>
    <dgm:pt modelId="{A143E001-A2C6-7C4C-9A90-D3EBC4479EF6}" type="sibTrans" cxnId="{9E09337A-253B-AC40-A1E4-D5B2325DFF77}">
      <dgm:prSet/>
      <dgm:spPr/>
      <dgm:t>
        <a:bodyPr/>
        <a:lstStyle/>
        <a:p>
          <a:endParaRPr lang="en-US"/>
        </a:p>
      </dgm:t>
    </dgm:pt>
    <dgm:pt modelId="{66F496D2-5088-3244-8622-3FDB8A429DDD}">
      <dgm:prSet phldrT="[Text]" phldr="1"/>
      <dgm:spPr/>
      <dgm:t>
        <a:bodyPr/>
        <a:lstStyle/>
        <a:p>
          <a:endParaRPr lang="en-US"/>
        </a:p>
      </dgm:t>
    </dgm:pt>
    <dgm:pt modelId="{89BBF625-D629-D341-AE5A-234B11FC2B9E}" type="parTrans" cxnId="{6D5D5622-294A-1145-8120-0530614685C6}">
      <dgm:prSet/>
      <dgm:spPr/>
      <dgm:t>
        <a:bodyPr/>
        <a:lstStyle/>
        <a:p>
          <a:endParaRPr lang="en-US"/>
        </a:p>
      </dgm:t>
    </dgm:pt>
    <dgm:pt modelId="{9B9CF09D-ACDF-C546-8AA6-51A1119274F7}" type="sibTrans" cxnId="{6D5D5622-294A-1145-8120-0530614685C6}">
      <dgm:prSet/>
      <dgm:spPr/>
      <dgm:t>
        <a:bodyPr/>
        <a:lstStyle/>
        <a:p>
          <a:endParaRPr lang="en-US"/>
        </a:p>
      </dgm:t>
    </dgm:pt>
    <dgm:pt modelId="{E3AAAAF8-DAF0-614E-91A0-629116C6A905}">
      <dgm:prSet custT="1"/>
      <dgm:spPr/>
      <dgm:t>
        <a:bodyPr/>
        <a:lstStyle/>
        <a:p>
          <a:pPr algn="l">
            <a:buNone/>
          </a:pPr>
          <a:r>
            <a:rPr lang="en-US" sz="2400" dirty="0"/>
            <a:t>Forecast Accuracy Database:</a:t>
          </a:r>
        </a:p>
        <a:p>
          <a:pPr algn="l">
            <a:buNone/>
          </a:pPr>
          <a:r>
            <a:rPr lang="en-US" sz="2400" dirty="0"/>
            <a:t>Project, forecast and actual traffic information.</a:t>
          </a:r>
        </a:p>
        <a:p>
          <a:pPr algn="l">
            <a:buNone/>
          </a:pPr>
          <a:r>
            <a:rPr lang="en-US" sz="2400" dirty="0"/>
            <a:t>2611 unique projects</a:t>
          </a:r>
        </a:p>
      </dgm:t>
    </dgm:pt>
    <dgm:pt modelId="{90C59C4E-503F-AA45-8502-D876C1F68D40}" type="parTrans" cxnId="{33ECCF74-DDDF-D048-8FC6-1A3F4A4059B0}">
      <dgm:prSet/>
      <dgm:spPr/>
      <dgm:t>
        <a:bodyPr/>
        <a:lstStyle/>
        <a:p>
          <a:endParaRPr lang="en-US"/>
        </a:p>
      </dgm:t>
    </dgm:pt>
    <dgm:pt modelId="{71E8659C-E0C0-144C-9085-E4548A4F3B51}" type="sibTrans" cxnId="{33ECCF74-DDDF-D048-8FC6-1A3F4A4059B0}">
      <dgm:prSet/>
      <dgm:spPr/>
      <dgm:t>
        <a:bodyPr/>
        <a:lstStyle/>
        <a:p>
          <a:endParaRPr lang="en-US"/>
        </a:p>
      </dgm:t>
    </dgm:pt>
    <dgm:pt modelId="{79AF529D-D9A4-AC4A-B511-9E4A8C5699EE}">
      <dgm:prSet custT="1"/>
      <dgm:spPr/>
      <dgm:t>
        <a:bodyPr/>
        <a:lstStyle/>
        <a:p>
          <a:pPr algn="l"/>
          <a:r>
            <a:rPr lang="en-US" sz="2400" dirty="0"/>
            <a:t>Case Studies:</a:t>
          </a:r>
        </a:p>
        <a:p>
          <a:pPr algn="l"/>
          <a:r>
            <a:rPr lang="en-US" sz="2400" dirty="0"/>
            <a:t>5 projects with model runs</a:t>
          </a:r>
        </a:p>
      </dgm:t>
    </dgm:pt>
    <dgm:pt modelId="{91381CAC-02BF-414F-B067-94D10F8D1C5A}" type="parTrans" cxnId="{FD590252-20B4-B34B-948D-0E596AB05198}">
      <dgm:prSet/>
      <dgm:spPr/>
      <dgm:t>
        <a:bodyPr/>
        <a:lstStyle/>
        <a:p>
          <a:endParaRPr lang="en-US"/>
        </a:p>
      </dgm:t>
    </dgm:pt>
    <dgm:pt modelId="{46D3C1C1-7D86-8B40-834E-67A32A2AA20B}" type="sibTrans" cxnId="{FD590252-20B4-B34B-948D-0E596AB05198}">
      <dgm:prSet/>
      <dgm:spPr/>
      <dgm:t>
        <a:bodyPr/>
        <a:lstStyle/>
        <a:p>
          <a:endParaRPr lang="en-US"/>
        </a:p>
      </dgm:t>
    </dgm:pt>
    <dgm:pt modelId="{DFF239B4-66F9-694E-B1E5-D12B43BB0647}" type="pres">
      <dgm:prSet presAssocID="{6925BCBA-13EA-0E41-B76B-77DCA6EBE396}" presName="Name0" presStyleCnt="0">
        <dgm:presLayoutVars>
          <dgm:chMax val="1"/>
          <dgm:chPref val="1"/>
          <dgm:dir/>
          <dgm:animOne val="branch"/>
          <dgm:animLvl val="lvl"/>
        </dgm:presLayoutVars>
      </dgm:prSet>
      <dgm:spPr/>
    </dgm:pt>
    <dgm:pt modelId="{D29E3FB7-546A-8C4C-9A48-368514D6628B}" type="pres">
      <dgm:prSet presAssocID="{CD415D7B-9F59-9641-9940-FA408EB19FFE}" presName="singleCycle" presStyleCnt="0"/>
      <dgm:spPr/>
    </dgm:pt>
    <dgm:pt modelId="{E31141B7-EDED-254D-8B90-642F8F1F94DF}" type="pres">
      <dgm:prSet presAssocID="{CD415D7B-9F59-9641-9940-FA408EB19FFE}" presName="singleCenter" presStyleLbl="node1" presStyleIdx="0" presStyleCnt="3" custScaleX="259597" custScaleY="210490" custLinFactNeighborX="-67923" custLinFactNeighborY="-3326">
        <dgm:presLayoutVars>
          <dgm:chMax val="7"/>
          <dgm:chPref val="7"/>
        </dgm:presLayoutVars>
      </dgm:prSet>
      <dgm:spPr/>
      <dgm:t>
        <a:bodyPr/>
        <a:lstStyle/>
        <a:p>
          <a:endParaRPr lang="en-US"/>
        </a:p>
      </dgm:t>
    </dgm:pt>
    <dgm:pt modelId="{532D9C68-5297-F44D-9E6E-738DEAAF1595}" type="pres">
      <dgm:prSet presAssocID="{90C59C4E-503F-AA45-8502-D876C1F68D40}" presName="Name56" presStyleLbl="parChTrans1D2" presStyleIdx="0" presStyleCnt="2"/>
      <dgm:spPr/>
      <dgm:t>
        <a:bodyPr/>
        <a:lstStyle/>
        <a:p>
          <a:endParaRPr lang="en-US"/>
        </a:p>
      </dgm:t>
    </dgm:pt>
    <dgm:pt modelId="{E5DDCC92-B40A-A447-999A-24EFD2A28D86}" type="pres">
      <dgm:prSet presAssocID="{E3AAAAF8-DAF0-614E-91A0-629116C6A905}" presName="text0" presStyleLbl="node1" presStyleIdx="1" presStyleCnt="3" custScaleX="428700" custScaleY="229816" custRadScaleRad="138155" custRadScaleInc="64550">
        <dgm:presLayoutVars>
          <dgm:bulletEnabled val="1"/>
        </dgm:presLayoutVars>
      </dgm:prSet>
      <dgm:spPr/>
      <dgm:t>
        <a:bodyPr/>
        <a:lstStyle/>
        <a:p>
          <a:endParaRPr lang="en-US"/>
        </a:p>
      </dgm:t>
    </dgm:pt>
    <dgm:pt modelId="{06955DC0-80F0-1540-8FE7-CBFA44236555}" type="pres">
      <dgm:prSet presAssocID="{91381CAC-02BF-414F-B067-94D10F8D1C5A}" presName="Name56" presStyleLbl="parChTrans1D2" presStyleIdx="1" presStyleCnt="2"/>
      <dgm:spPr/>
      <dgm:t>
        <a:bodyPr/>
        <a:lstStyle/>
        <a:p>
          <a:endParaRPr lang="en-US"/>
        </a:p>
      </dgm:t>
    </dgm:pt>
    <dgm:pt modelId="{3DB07B23-612D-3547-8DB1-EA350A3E4C40}" type="pres">
      <dgm:prSet presAssocID="{79AF529D-D9A4-AC4A-B511-9E4A8C5699EE}" presName="text0" presStyleLbl="node1" presStyleIdx="2" presStyleCnt="3" custScaleX="429243" custScaleY="182633" custRadScaleRad="132029" custRadScaleInc="-70611">
        <dgm:presLayoutVars>
          <dgm:bulletEnabled val="1"/>
        </dgm:presLayoutVars>
      </dgm:prSet>
      <dgm:spPr/>
      <dgm:t>
        <a:bodyPr/>
        <a:lstStyle/>
        <a:p>
          <a:endParaRPr lang="en-US"/>
        </a:p>
      </dgm:t>
    </dgm:pt>
  </dgm:ptLst>
  <dgm:cxnLst>
    <dgm:cxn modelId="{A9CF0AAA-5F6C-794F-8C1B-2B5CE3CE3570}" type="presOf" srcId="{79AF529D-D9A4-AC4A-B511-9E4A8C5699EE}" destId="{3DB07B23-612D-3547-8DB1-EA350A3E4C40}" srcOrd="0" destOrd="0" presId="urn:microsoft.com/office/officeart/2008/layout/RadialCluster"/>
    <dgm:cxn modelId="{9E09337A-253B-AC40-A1E4-D5B2325DFF77}" srcId="{6925BCBA-13EA-0E41-B76B-77DCA6EBE396}" destId="{CD415D7B-9F59-9641-9940-FA408EB19FFE}" srcOrd="0" destOrd="0" parTransId="{FC4E7093-68C9-2141-A026-550559384A51}" sibTransId="{A143E001-A2C6-7C4C-9A90-D3EBC4479EF6}"/>
    <dgm:cxn modelId="{6011FA62-DE62-0649-9C2B-61F0375670C7}" type="presOf" srcId="{CD415D7B-9F59-9641-9940-FA408EB19FFE}" destId="{E31141B7-EDED-254D-8B90-642F8F1F94DF}" srcOrd="0" destOrd="0" presId="urn:microsoft.com/office/officeart/2008/layout/RadialCluster"/>
    <dgm:cxn modelId="{BB28245A-BED7-0849-876F-2ACA25F12A43}" type="presOf" srcId="{91381CAC-02BF-414F-B067-94D10F8D1C5A}" destId="{06955DC0-80F0-1540-8FE7-CBFA44236555}" srcOrd="0" destOrd="0" presId="urn:microsoft.com/office/officeart/2008/layout/RadialCluster"/>
    <dgm:cxn modelId="{1FBB6565-97DB-0C4A-B0A3-EE94DCDE0B5B}" type="presOf" srcId="{6925BCBA-13EA-0E41-B76B-77DCA6EBE396}" destId="{DFF239B4-66F9-694E-B1E5-D12B43BB0647}" srcOrd="0" destOrd="0" presId="urn:microsoft.com/office/officeart/2008/layout/RadialCluster"/>
    <dgm:cxn modelId="{3CAB861D-1FFE-A44D-BE7F-9CB6AD2F7B9B}" type="presOf" srcId="{E3AAAAF8-DAF0-614E-91A0-629116C6A905}" destId="{E5DDCC92-B40A-A447-999A-24EFD2A28D86}" srcOrd="0" destOrd="0" presId="urn:microsoft.com/office/officeart/2008/layout/RadialCluster"/>
    <dgm:cxn modelId="{FD590252-20B4-B34B-948D-0E596AB05198}" srcId="{CD415D7B-9F59-9641-9940-FA408EB19FFE}" destId="{79AF529D-D9A4-AC4A-B511-9E4A8C5699EE}" srcOrd="1" destOrd="0" parTransId="{91381CAC-02BF-414F-B067-94D10F8D1C5A}" sibTransId="{46D3C1C1-7D86-8B40-834E-67A32A2AA20B}"/>
    <dgm:cxn modelId="{6D5D5622-294A-1145-8120-0530614685C6}" srcId="{6925BCBA-13EA-0E41-B76B-77DCA6EBE396}" destId="{66F496D2-5088-3244-8622-3FDB8A429DDD}" srcOrd="1" destOrd="0" parTransId="{89BBF625-D629-D341-AE5A-234B11FC2B9E}" sibTransId="{9B9CF09D-ACDF-C546-8AA6-51A1119274F7}"/>
    <dgm:cxn modelId="{0C5950A0-9BCE-3744-8A52-E90FE93200A0}" type="presOf" srcId="{90C59C4E-503F-AA45-8502-D876C1F68D40}" destId="{532D9C68-5297-F44D-9E6E-738DEAAF1595}" srcOrd="0" destOrd="0" presId="urn:microsoft.com/office/officeart/2008/layout/RadialCluster"/>
    <dgm:cxn modelId="{33ECCF74-DDDF-D048-8FC6-1A3F4A4059B0}" srcId="{CD415D7B-9F59-9641-9940-FA408EB19FFE}" destId="{E3AAAAF8-DAF0-614E-91A0-629116C6A905}" srcOrd="0" destOrd="0" parTransId="{90C59C4E-503F-AA45-8502-D876C1F68D40}" sibTransId="{71E8659C-E0C0-144C-9085-E4548A4F3B51}"/>
    <dgm:cxn modelId="{4C19F67A-AAC8-C643-81BA-3D7F5379174D}" type="presParOf" srcId="{DFF239B4-66F9-694E-B1E5-D12B43BB0647}" destId="{D29E3FB7-546A-8C4C-9A48-368514D6628B}" srcOrd="0" destOrd="0" presId="urn:microsoft.com/office/officeart/2008/layout/RadialCluster"/>
    <dgm:cxn modelId="{28CEE237-E76B-D14F-AE8F-45BFC8A083B6}" type="presParOf" srcId="{D29E3FB7-546A-8C4C-9A48-368514D6628B}" destId="{E31141B7-EDED-254D-8B90-642F8F1F94DF}" srcOrd="0" destOrd="0" presId="urn:microsoft.com/office/officeart/2008/layout/RadialCluster"/>
    <dgm:cxn modelId="{7FEBDF54-1B1B-8A4E-8E26-1CD6902B1891}" type="presParOf" srcId="{D29E3FB7-546A-8C4C-9A48-368514D6628B}" destId="{532D9C68-5297-F44D-9E6E-738DEAAF1595}" srcOrd="1" destOrd="0" presId="urn:microsoft.com/office/officeart/2008/layout/RadialCluster"/>
    <dgm:cxn modelId="{AE954975-D3D7-C147-8DCC-9C1C1925BFE3}" type="presParOf" srcId="{D29E3FB7-546A-8C4C-9A48-368514D6628B}" destId="{E5DDCC92-B40A-A447-999A-24EFD2A28D86}" srcOrd="2" destOrd="0" presId="urn:microsoft.com/office/officeart/2008/layout/RadialCluster"/>
    <dgm:cxn modelId="{131D29F7-D634-AF44-B8F7-ED7C62BEDF82}" type="presParOf" srcId="{D29E3FB7-546A-8C4C-9A48-368514D6628B}" destId="{06955DC0-80F0-1540-8FE7-CBFA44236555}" srcOrd="3" destOrd="0" presId="urn:microsoft.com/office/officeart/2008/layout/RadialCluster"/>
    <dgm:cxn modelId="{9FE0A6E8-3A7B-3041-9D5F-3B96E47F3846}" type="presParOf" srcId="{D29E3FB7-546A-8C4C-9A48-368514D6628B}" destId="{3DB07B23-612D-3547-8DB1-EA350A3E4C4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C222-7091-4EA7-8487-990980AB8780}">
      <dsp:nvSpPr>
        <dsp:cNvPr id="0" name=""/>
        <dsp:cNvSpPr/>
      </dsp:nvSpPr>
      <dsp:spPr>
        <a:xfrm>
          <a:off x="0" y="9635"/>
          <a:ext cx="8489950" cy="86112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mn-lt"/>
            </a:rPr>
            <a:t>Question: How accurate are traffic forecasts? </a:t>
          </a:r>
        </a:p>
      </dsp:txBody>
      <dsp:txXfrm>
        <a:off x="42036" y="51671"/>
        <a:ext cx="8405878" cy="777048"/>
      </dsp:txXfrm>
    </dsp:sp>
    <dsp:sp modelId="{4E7D1C1D-6532-454E-8A3D-E32675A5AD94}">
      <dsp:nvSpPr>
        <dsp:cNvPr id="0" name=""/>
        <dsp:cNvSpPr/>
      </dsp:nvSpPr>
      <dsp:spPr>
        <a:xfrm>
          <a:off x="0" y="870755"/>
          <a:ext cx="8489950"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a:latin typeface="Garamond" panose="02020404030301010803" pitchFamily="18" charset="0"/>
            </a:rPr>
            <a:t>Method: </a:t>
          </a:r>
          <a:r>
            <a:rPr lang="en-US" sz="1400" b="0" kern="1200">
              <a:latin typeface="Garamond" panose="02020404030301010803" pitchFamily="18" charset="0"/>
            </a:rPr>
            <a:t>Statistical analysis of actual vs forecast traffic for a large sample of projects after they open.  </a:t>
          </a:r>
        </a:p>
        <a:p>
          <a:pPr marL="114300" lvl="1" indent="-114300" algn="l" defTabSz="622300">
            <a:lnSpc>
              <a:spcPct val="90000"/>
            </a:lnSpc>
            <a:spcBef>
              <a:spcPct val="0"/>
            </a:spcBef>
            <a:spcAft>
              <a:spcPct val="20000"/>
            </a:spcAft>
            <a:buChar char="••"/>
          </a:pPr>
          <a:r>
            <a:rPr lang="en-US" sz="1400" b="1" kern="1200">
              <a:latin typeface="Garamond" panose="02020404030301010803" pitchFamily="18" charset="0"/>
            </a:rPr>
            <a:t>Output: </a:t>
          </a:r>
          <a:r>
            <a:rPr lang="en-US" sz="1400" b="0" kern="1200">
              <a:latin typeface="Garamond" panose="02020404030301010803" pitchFamily="18" charset="0"/>
            </a:rPr>
            <a:t>Distribution of expected traffic volume as a function of forecast volume. </a:t>
          </a:r>
        </a:p>
      </dsp:txBody>
      <dsp:txXfrm>
        <a:off x="0" y="870755"/>
        <a:ext cx="8489950" cy="761760"/>
      </dsp:txXfrm>
    </dsp:sp>
    <dsp:sp modelId="{8A8AD4EE-D3EC-4580-9AFF-7508B70EE97D}">
      <dsp:nvSpPr>
        <dsp:cNvPr id="0" name=""/>
        <dsp:cNvSpPr/>
      </dsp:nvSpPr>
      <dsp:spPr>
        <a:xfrm>
          <a:off x="0" y="1632515"/>
          <a:ext cx="8489950" cy="86112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mn-lt"/>
            </a:rPr>
            <a:t>Question: What are the sources of forecast error? </a:t>
          </a:r>
        </a:p>
      </dsp:txBody>
      <dsp:txXfrm>
        <a:off x="42036" y="1674551"/>
        <a:ext cx="8405878" cy="777048"/>
      </dsp:txXfrm>
    </dsp:sp>
    <dsp:sp modelId="{51FF31E1-8533-474A-A34E-B47594746881}">
      <dsp:nvSpPr>
        <dsp:cNvPr id="0" name=""/>
        <dsp:cNvSpPr/>
      </dsp:nvSpPr>
      <dsp:spPr>
        <a:xfrm>
          <a:off x="0" y="2493635"/>
          <a:ext cx="8489950"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a:latin typeface="Garamond" panose="02020404030301010803" pitchFamily="18" charset="0"/>
            </a:rPr>
            <a:t>Method: </a:t>
          </a:r>
          <a:r>
            <a:rPr lang="en-US" sz="1400" kern="1200">
              <a:latin typeface="Garamond" panose="02020404030301010803" pitchFamily="18" charset="0"/>
            </a:rPr>
            <a:t>"Deep dives" into forecasts of six substantial projects after they open. </a:t>
          </a:r>
        </a:p>
        <a:p>
          <a:pPr marL="114300" lvl="1" indent="-114300" algn="l" defTabSz="622300">
            <a:lnSpc>
              <a:spcPct val="90000"/>
            </a:lnSpc>
            <a:spcBef>
              <a:spcPct val="0"/>
            </a:spcBef>
            <a:spcAft>
              <a:spcPct val="20000"/>
            </a:spcAft>
            <a:buChar char="••"/>
          </a:pPr>
          <a:r>
            <a:rPr lang="en-US" sz="1400" b="1" kern="1200">
              <a:latin typeface="Garamond" panose="02020404030301010803" pitchFamily="18" charset="0"/>
            </a:rPr>
            <a:t>Output: </a:t>
          </a:r>
          <a:r>
            <a:rPr lang="en-US" sz="1400" kern="1200">
              <a:latin typeface="Garamond" panose="02020404030301010803" pitchFamily="18" charset="0"/>
            </a:rPr>
            <a:t>Estimated effect of known errors, and remaining unknown error. </a:t>
          </a:r>
        </a:p>
      </dsp:txBody>
      <dsp:txXfrm>
        <a:off x="0" y="2493635"/>
        <a:ext cx="8489950" cy="761760"/>
      </dsp:txXfrm>
    </dsp:sp>
    <dsp:sp modelId="{819E0EE6-FD23-4037-9C3B-8A5B9F391B6F}">
      <dsp:nvSpPr>
        <dsp:cNvPr id="0" name=""/>
        <dsp:cNvSpPr/>
      </dsp:nvSpPr>
      <dsp:spPr>
        <a:xfrm>
          <a:off x="0" y="3255395"/>
          <a:ext cx="8489950" cy="86112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mn-lt"/>
            </a:rPr>
            <a:t>Question: How can we improve forecasting practice? </a:t>
          </a:r>
        </a:p>
      </dsp:txBody>
      <dsp:txXfrm>
        <a:off x="42036" y="3297431"/>
        <a:ext cx="8405878" cy="777048"/>
      </dsp:txXfrm>
    </dsp:sp>
    <dsp:sp modelId="{F2F4DC5C-FF56-4A13-A060-F2CEBF338236}">
      <dsp:nvSpPr>
        <dsp:cNvPr id="0" name=""/>
        <dsp:cNvSpPr/>
      </dsp:nvSpPr>
      <dsp:spPr>
        <a:xfrm>
          <a:off x="0" y="4116515"/>
          <a:ext cx="8489950"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5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a:latin typeface="Garamond" panose="02020404030301010803" pitchFamily="18" charset="0"/>
            </a:rPr>
            <a:t>Method: </a:t>
          </a:r>
          <a:r>
            <a:rPr lang="en-US" sz="1400" kern="1200">
              <a:latin typeface="Garamond" panose="02020404030301010803" pitchFamily="18" charset="0"/>
            </a:rPr>
            <a:t>Derive lessons from this research and review with practitioners. </a:t>
          </a:r>
        </a:p>
        <a:p>
          <a:pPr marL="114300" lvl="1" indent="-114300" algn="l" defTabSz="622300">
            <a:lnSpc>
              <a:spcPct val="90000"/>
            </a:lnSpc>
            <a:spcBef>
              <a:spcPct val="0"/>
            </a:spcBef>
            <a:spcAft>
              <a:spcPct val="20000"/>
            </a:spcAft>
            <a:buChar char="••"/>
          </a:pPr>
          <a:r>
            <a:rPr lang="en-US" sz="1400" b="1" kern="1200">
              <a:latin typeface="Garamond" panose="02020404030301010803" pitchFamily="18" charset="0"/>
            </a:rPr>
            <a:t>Output: </a:t>
          </a:r>
          <a:r>
            <a:rPr lang="en-US" sz="1400" kern="1200">
              <a:latin typeface="Garamond" panose="02020404030301010803" pitchFamily="18" charset="0"/>
            </a:rPr>
            <a:t>Recommendations for how to learn from past traffic forecasts.  </a:t>
          </a:r>
        </a:p>
      </dsp:txBody>
      <dsp:txXfrm>
        <a:off x="0" y="4116515"/>
        <a:ext cx="8489950" cy="76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141B7-EDED-254D-8B90-642F8F1F94DF}">
      <dsp:nvSpPr>
        <dsp:cNvPr id="0" name=""/>
        <dsp:cNvSpPr/>
      </dsp:nvSpPr>
      <dsp:spPr>
        <a:xfrm>
          <a:off x="0" y="906065"/>
          <a:ext cx="3889825" cy="3154001"/>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buFont typeface="Times New Roman" panose="02020603050405020304" pitchFamily="18" charset="0"/>
            <a:buChar char="-"/>
          </a:pPr>
          <a:r>
            <a:rPr lang="en-US" sz="2400" kern="1200" dirty="0">
              <a:effectLst/>
              <a:latin typeface="+mn-lt"/>
              <a:ea typeface="Calibri" panose="020F0502020204030204" pitchFamily="34" charset="0"/>
              <a:cs typeface="Times New Roman" panose="02020603050405020304" pitchFamily="18" charset="0"/>
            </a:rPr>
            <a:t>“The lack of availability for necessary data items is a general problem and probably the biggest limitation to advances in the field.”</a:t>
          </a:r>
        </a:p>
        <a:p>
          <a:pPr lvl="0" algn="ctr" defTabSz="1066800">
            <a:lnSpc>
              <a:spcPct val="90000"/>
            </a:lnSpc>
            <a:spcBef>
              <a:spcPct val="0"/>
            </a:spcBef>
            <a:spcAft>
              <a:spcPct val="35000"/>
            </a:spcAft>
            <a:buFont typeface="Times New Roman" panose="02020603050405020304" pitchFamily="18" charset="0"/>
            <a:buChar char="-"/>
          </a:pPr>
          <a:r>
            <a:rPr lang="en-US" sz="2400" kern="1200" dirty="0" err="1">
              <a:effectLst/>
              <a:latin typeface="+mn-lt"/>
              <a:ea typeface="Calibri" panose="020F0502020204030204" pitchFamily="34" charset="0"/>
              <a:cs typeface="Times New Roman" panose="02020603050405020304" pitchFamily="18" charset="0"/>
            </a:rPr>
            <a:t>Nicolaisen</a:t>
          </a:r>
          <a:r>
            <a:rPr lang="en-US" sz="2400" kern="1200" dirty="0">
              <a:effectLst/>
              <a:latin typeface="+mn-lt"/>
              <a:ea typeface="Calibri" panose="020F0502020204030204" pitchFamily="34" charset="0"/>
              <a:cs typeface="Times New Roman" panose="02020603050405020304" pitchFamily="18" charset="0"/>
            </a:rPr>
            <a:t> and Driscoll, 2014</a:t>
          </a:r>
          <a:endParaRPr lang="en-US" sz="2400" kern="1200" dirty="0">
            <a:latin typeface="+mn-lt"/>
          </a:endParaRPr>
        </a:p>
      </dsp:txBody>
      <dsp:txXfrm>
        <a:off x="153966" y="1060031"/>
        <a:ext cx="3581893" cy="2846069"/>
      </dsp:txXfrm>
    </dsp:sp>
    <dsp:sp modelId="{532D9C68-5297-F44D-9E6E-738DEAAF1595}">
      <dsp:nvSpPr>
        <dsp:cNvPr id="0" name=""/>
        <dsp:cNvSpPr/>
      </dsp:nvSpPr>
      <dsp:spPr>
        <a:xfrm rot="20694166">
          <a:off x="3875331" y="1849018"/>
          <a:ext cx="839834" cy="0"/>
        </a:xfrm>
        <a:custGeom>
          <a:avLst/>
          <a:gdLst/>
          <a:ahLst/>
          <a:cxnLst/>
          <a:rect l="0" t="0" r="0" b="0"/>
          <a:pathLst>
            <a:path>
              <a:moveTo>
                <a:pt x="0" y="0"/>
              </a:moveTo>
              <a:lnTo>
                <a:pt x="839834"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DDCC92-B40A-A447-999A-24EFD2A28D86}">
      <dsp:nvSpPr>
        <dsp:cNvPr id="0" name=""/>
        <dsp:cNvSpPr/>
      </dsp:nvSpPr>
      <dsp:spPr>
        <a:xfrm>
          <a:off x="4700672" y="5522"/>
          <a:ext cx="4303865" cy="2307201"/>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buNone/>
          </a:pPr>
          <a:r>
            <a:rPr lang="en-US" sz="2400" kern="1200" dirty="0"/>
            <a:t>Forecast Accuracy Database:</a:t>
          </a:r>
        </a:p>
        <a:p>
          <a:pPr lvl="0" algn="l" defTabSz="1066800">
            <a:lnSpc>
              <a:spcPct val="90000"/>
            </a:lnSpc>
            <a:spcBef>
              <a:spcPct val="0"/>
            </a:spcBef>
            <a:spcAft>
              <a:spcPct val="35000"/>
            </a:spcAft>
            <a:buNone/>
          </a:pPr>
          <a:r>
            <a:rPr lang="en-US" sz="2400" kern="1200" dirty="0"/>
            <a:t>Project, forecast and actual traffic information.</a:t>
          </a:r>
        </a:p>
        <a:p>
          <a:pPr lvl="0" algn="l" defTabSz="1066800">
            <a:lnSpc>
              <a:spcPct val="90000"/>
            </a:lnSpc>
            <a:spcBef>
              <a:spcPct val="0"/>
            </a:spcBef>
            <a:spcAft>
              <a:spcPct val="35000"/>
            </a:spcAft>
            <a:buNone/>
          </a:pPr>
          <a:r>
            <a:rPr lang="en-US" sz="2400" kern="1200" dirty="0"/>
            <a:t>2611 unique projects</a:t>
          </a:r>
        </a:p>
      </dsp:txBody>
      <dsp:txXfrm>
        <a:off x="4813300" y="118150"/>
        <a:ext cx="4078609" cy="2081945"/>
      </dsp:txXfrm>
    </dsp:sp>
    <dsp:sp modelId="{06955DC0-80F0-1540-8FE7-CBFA44236555}">
      <dsp:nvSpPr>
        <dsp:cNvPr id="0" name=""/>
        <dsp:cNvSpPr/>
      </dsp:nvSpPr>
      <dsp:spPr>
        <a:xfrm rot="890839">
          <a:off x="3875549" y="3108213"/>
          <a:ext cx="855128" cy="0"/>
        </a:xfrm>
        <a:custGeom>
          <a:avLst/>
          <a:gdLst/>
          <a:ahLst/>
          <a:cxnLst/>
          <a:rect l="0" t="0" r="0" b="0"/>
          <a:pathLst>
            <a:path>
              <a:moveTo>
                <a:pt x="0" y="0"/>
              </a:moveTo>
              <a:lnTo>
                <a:pt x="855128"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07B23-612D-3547-8DB1-EA350A3E4C40}">
      <dsp:nvSpPr>
        <dsp:cNvPr id="0" name=""/>
        <dsp:cNvSpPr/>
      </dsp:nvSpPr>
      <dsp:spPr>
        <a:xfrm>
          <a:off x="4716402" y="2872206"/>
          <a:ext cx="4309316" cy="1833514"/>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kern="1200" dirty="0"/>
            <a:t>Case Studies:</a:t>
          </a:r>
        </a:p>
        <a:p>
          <a:pPr lvl="0" algn="l" defTabSz="1066800">
            <a:lnSpc>
              <a:spcPct val="90000"/>
            </a:lnSpc>
            <a:spcBef>
              <a:spcPct val="0"/>
            </a:spcBef>
            <a:spcAft>
              <a:spcPct val="35000"/>
            </a:spcAft>
          </a:pPr>
          <a:r>
            <a:rPr lang="en-US" sz="2400" kern="1200" dirty="0"/>
            <a:t>5 projects with model runs</a:t>
          </a:r>
        </a:p>
      </dsp:txBody>
      <dsp:txXfrm>
        <a:off x="4805907" y="2961711"/>
        <a:ext cx="4130306" cy="16545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lang="en-US" dirty="0"/>
              <a:t>Erhardt</a:t>
            </a:r>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687106D-EF57-4844-84DC-8E2ED9541D6E}" type="slidenum">
              <a:rPr lang="en-US" smtClean="0"/>
              <a:t>‹#›</a:t>
            </a:fld>
            <a:endParaRPr lang="en-US"/>
          </a:p>
        </p:txBody>
      </p:sp>
    </p:spTree>
    <p:extLst>
      <p:ext uri="{BB962C8B-B14F-4D97-AF65-F5344CB8AC3E}">
        <p14:creationId xmlns:p14="http://schemas.microsoft.com/office/powerpoint/2010/main" val="338145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1300"/>
            </a:lvl1pPr>
          </a:lstStyle>
          <a:p>
            <a:endParaRPr lang="en-GB" dirty="0"/>
          </a:p>
        </p:txBody>
      </p:sp>
      <p:sp>
        <p:nvSpPr>
          <p:cNvPr id="3" name="Date Placeholder 2"/>
          <p:cNvSpPr>
            <a:spLocks noGrp="1"/>
          </p:cNvSpPr>
          <p:nvPr>
            <p:ph type="dt" idx="1"/>
          </p:nvPr>
        </p:nvSpPr>
        <p:spPr>
          <a:xfrm>
            <a:off x="4021294" y="1"/>
            <a:ext cx="3076363" cy="511730"/>
          </a:xfrm>
          <a:prstGeom prst="rect">
            <a:avLst/>
          </a:prstGeom>
        </p:spPr>
        <p:txBody>
          <a:bodyPr vert="horz" lIns="95491" tIns="47745" rIns="95491" bIns="47745" rtlCol="0"/>
          <a:lstStyle>
            <a:lvl1pPr algn="r">
              <a:defRPr sz="1300"/>
            </a:lvl1pPr>
          </a:lstStyle>
          <a:p>
            <a:fld id="{B1986778-4955-48BF-B9A5-723767A6F1B2}" type="datetimeFigureOut">
              <a:rPr lang="en-US" smtClean="0"/>
              <a:pPr/>
              <a:t>5/31/2019</a:t>
            </a:fld>
            <a:endParaRPr lang="en-GB"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91" tIns="47745" rIns="95491" bIns="47745" rtlCol="0" anchor="ctr"/>
          <a:lstStyle/>
          <a:p>
            <a:endParaRPr lang="en-GB"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5491" tIns="47745" rIns="95491" bIns="477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1730"/>
          </a:xfrm>
          <a:prstGeom prst="rect">
            <a:avLst/>
          </a:prstGeom>
        </p:spPr>
        <p:txBody>
          <a:bodyPr vert="horz" lIns="95491" tIns="47745" rIns="95491" bIns="47745"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1730"/>
          </a:xfrm>
          <a:prstGeom prst="rect">
            <a:avLst/>
          </a:prstGeom>
        </p:spPr>
        <p:txBody>
          <a:bodyPr vert="horz" lIns="95491" tIns="47745" rIns="95491" bIns="47745" rtlCol="0" anchor="b"/>
          <a:lstStyle>
            <a:lvl1pPr algn="r">
              <a:defRPr sz="1300"/>
            </a:lvl1pPr>
          </a:lstStyle>
          <a:p>
            <a:fld id="{5A667B8F-CD95-4BB3-B09F-6C28F666D66D}" type="slidenum">
              <a:rPr lang="en-GB" smtClean="0"/>
              <a:pPr/>
              <a:t>‹#›</a:t>
            </a:fld>
            <a:endParaRPr lang="en-GB" dirty="0"/>
          </a:p>
        </p:txBody>
      </p:sp>
    </p:spTree>
    <p:extLst>
      <p:ext uri="{BB962C8B-B14F-4D97-AF65-F5344CB8AC3E}">
        <p14:creationId xmlns:p14="http://schemas.microsoft.com/office/powerpoint/2010/main" val="412058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67B8F-CD95-4BB3-B09F-6C28F666D66D}" type="slidenum">
              <a:rPr lang="en-GB" smtClean="0"/>
              <a:pPr/>
              <a:t>1</a:t>
            </a:fld>
            <a:endParaRPr lang="en-GB" dirty="0"/>
          </a:p>
        </p:txBody>
      </p:sp>
    </p:spTree>
    <p:extLst>
      <p:ext uri="{BB962C8B-B14F-4D97-AF65-F5344CB8AC3E}">
        <p14:creationId xmlns:p14="http://schemas.microsoft.com/office/powerpoint/2010/main" val="320673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Possibly Jawad, can also be Elizabeth. </a:t>
            </a:r>
          </a:p>
          <a:p>
            <a:r>
              <a:rPr lang="en-US" dirty="0"/>
              <a:t>One other thing we tried with our analysis is creating an uncertainty window. If we could draw lines around this dot diagram which will have 95% of them inside, it can represent the </a:t>
            </a:r>
            <a:r>
              <a:rPr lang="en-US" dirty="0" err="1"/>
              <a:t>undertainty</a:t>
            </a:r>
            <a:r>
              <a:rPr lang="en-US" dirty="0"/>
              <a:t>.</a:t>
            </a:r>
          </a:p>
        </p:txBody>
      </p:sp>
      <p:sp>
        <p:nvSpPr>
          <p:cNvPr id="4" name="Slide Number Placeholder 3"/>
          <p:cNvSpPr>
            <a:spLocks noGrp="1"/>
          </p:cNvSpPr>
          <p:nvPr>
            <p:ph type="sldNum" sz="quarter" idx="5"/>
          </p:nvPr>
        </p:nvSpPr>
        <p:spPr/>
        <p:txBody>
          <a:bodyPr/>
          <a:lstStyle/>
          <a:p>
            <a:fld id="{5A667B8F-CD95-4BB3-B09F-6C28F666D66D}" type="slidenum">
              <a:rPr lang="en-GB" smtClean="0"/>
              <a:pPr/>
              <a:t>13</a:t>
            </a:fld>
            <a:endParaRPr lang="en-GB" dirty="0"/>
          </a:p>
        </p:txBody>
      </p:sp>
    </p:spTree>
    <p:extLst>
      <p:ext uri="{BB962C8B-B14F-4D97-AF65-F5344CB8AC3E}">
        <p14:creationId xmlns:p14="http://schemas.microsoft.com/office/powerpoint/2010/main" val="229695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If we have a forecast of 30k on a certain type of roadway with certain characteristics, historically the 95% actual traffic has been between 18k to 45k.</a:t>
            </a:r>
          </a:p>
        </p:txBody>
      </p:sp>
      <p:sp>
        <p:nvSpPr>
          <p:cNvPr id="4" name="Slide Number Placeholder 3"/>
          <p:cNvSpPr>
            <a:spLocks noGrp="1"/>
          </p:cNvSpPr>
          <p:nvPr>
            <p:ph type="sldNum" sz="quarter" idx="5"/>
          </p:nvPr>
        </p:nvSpPr>
        <p:spPr/>
        <p:txBody>
          <a:bodyPr/>
          <a:lstStyle/>
          <a:p>
            <a:fld id="{5A667B8F-CD95-4BB3-B09F-6C28F666D66D}" type="slidenum">
              <a:rPr lang="en-GB" smtClean="0"/>
              <a:pPr/>
              <a:t>15</a:t>
            </a:fld>
            <a:endParaRPr lang="en-GB" dirty="0"/>
          </a:p>
        </p:txBody>
      </p:sp>
    </p:spTree>
    <p:extLst>
      <p:ext uri="{BB962C8B-B14F-4D97-AF65-F5344CB8AC3E}">
        <p14:creationId xmlns:p14="http://schemas.microsoft.com/office/powerpoint/2010/main" val="193013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Jawad</a:t>
            </a:r>
          </a:p>
        </p:txBody>
      </p:sp>
      <p:sp>
        <p:nvSpPr>
          <p:cNvPr id="4" name="Slide Number Placeholder 3"/>
          <p:cNvSpPr>
            <a:spLocks noGrp="1"/>
          </p:cNvSpPr>
          <p:nvPr>
            <p:ph type="sldNum" sz="quarter" idx="5"/>
          </p:nvPr>
        </p:nvSpPr>
        <p:spPr/>
        <p:txBody>
          <a:bodyPr/>
          <a:lstStyle/>
          <a:p>
            <a:fld id="{5A667B8F-CD95-4BB3-B09F-6C28F666D66D}" type="slidenum">
              <a:rPr lang="en-GB" smtClean="0"/>
              <a:pPr/>
              <a:t>16</a:t>
            </a:fld>
            <a:endParaRPr lang="en-GB" dirty="0"/>
          </a:p>
        </p:txBody>
      </p:sp>
    </p:spTree>
    <p:extLst>
      <p:ext uri="{BB962C8B-B14F-4D97-AF65-F5344CB8AC3E}">
        <p14:creationId xmlns:p14="http://schemas.microsoft.com/office/powerpoint/2010/main" val="363413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67B8F-CD95-4BB3-B09F-6C28F666D66D}" type="slidenum">
              <a:rPr lang="en-GB" smtClean="0"/>
              <a:pPr/>
              <a:t>18</a:t>
            </a:fld>
            <a:endParaRPr lang="en-GB" dirty="0"/>
          </a:p>
        </p:txBody>
      </p:sp>
    </p:spTree>
    <p:extLst>
      <p:ext uri="{BB962C8B-B14F-4D97-AF65-F5344CB8AC3E}">
        <p14:creationId xmlns:p14="http://schemas.microsoft.com/office/powerpoint/2010/main" val="28711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quickly here.</a:t>
            </a:r>
          </a:p>
        </p:txBody>
      </p:sp>
      <p:sp>
        <p:nvSpPr>
          <p:cNvPr id="4" name="Slide Number Placeholder 3"/>
          <p:cNvSpPr>
            <a:spLocks noGrp="1"/>
          </p:cNvSpPr>
          <p:nvPr>
            <p:ph type="sldNum" sz="quarter" idx="5"/>
          </p:nvPr>
        </p:nvSpPr>
        <p:spPr/>
        <p:txBody>
          <a:bodyPr/>
          <a:lstStyle/>
          <a:p>
            <a:fld id="{5A667B8F-CD95-4BB3-B09F-6C28F666D66D}" type="slidenum">
              <a:rPr lang="en-GB" smtClean="0"/>
              <a:pPr/>
              <a:t>19</a:t>
            </a:fld>
            <a:endParaRPr lang="en-GB" dirty="0"/>
          </a:p>
        </p:txBody>
      </p:sp>
    </p:spTree>
    <p:extLst>
      <p:ext uri="{BB962C8B-B14F-4D97-AF65-F5344CB8AC3E}">
        <p14:creationId xmlns:p14="http://schemas.microsoft.com/office/powerpoint/2010/main" val="241243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19,20 and 21 are basically rehash of the methodology. So don’t need to spend time on it.</a:t>
            </a:r>
          </a:p>
        </p:txBody>
      </p:sp>
      <p:sp>
        <p:nvSpPr>
          <p:cNvPr id="4" name="Slide Number Placeholder 3"/>
          <p:cNvSpPr>
            <a:spLocks noGrp="1"/>
          </p:cNvSpPr>
          <p:nvPr>
            <p:ph type="sldNum" sz="quarter" idx="5"/>
          </p:nvPr>
        </p:nvSpPr>
        <p:spPr/>
        <p:txBody>
          <a:bodyPr/>
          <a:lstStyle/>
          <a:p>
            <a:fld id="{5A667B8F-CD95-4BB3-B09F-6C28F666D66D}" type="slidenum">
              <a:rPr lang="en-GB" smtClean="0"/>
              <a:pPr/>
              <a:t>21</a:t>
            </a:fld>
            <a:endParaRPr lang="en-GB" dirty="0"/>
          </a:p>
        </p:txBody>
      </p:sp>
    </p:spTree>
    <p:extLst>
      <p:ext uri="{BB962C8B-B14F-4D97-AF65-F5344CB8AC3E}">
        <p14:creationId xmlns:p14="http://schemas.microsoft.com/office/powerpoint/2010/main" val="106973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not linger here for too much.</a:t>
            </a:r>
          </a:p>
        </p:txBody>
      </p:sp>
      <p:sp>
        <p:nvSpPr>
          <p:cNvPr id="4" name="Slide Number Placeholder 3"/>
          <p:cNvSpPr>
            <a:spLocks noGrp="1"/>
          </p:cNvSpPr>
          <p:nvPr>
            <p:ph type="sldNum" sz="quarter" idx="5"/>
          </p:nvPr>
        </p:nvSpPr>
        <p:spPr/>
        <p:txBody>
          <a:bodyPr/>
          <a:lstStyle/>
          <a:p>
            <a:fld id="{5A667B8F-CD95-4BB3-B09F-6C28F666D66D}" type="slidenum">
              <a:rPr lang="en-GB" smtClean="0"/>
              <a:pPr/>
              <a:t>22</a:t>
            </a:fld>
            <a:endParaRPr lang="en-GB" dirty="0"/>
          </a:p>
        </p:txBody>
      </p:sp>
    </p:spTree>
    <p:extLst>
      <p:ext uri="{BB962C8B-B14F-4D97-AF65-F5344CB8AC3E}">
        <p14:creationId xmlns:p14="http://schemas.microsoft.com/office/powerpoint/2010/main" val="401381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67B8F-CD95-4BB3-B09F-6C28F666D66D}" type="slidenum">
              <a:rPr lang="en-GB" smtClean="0"/>
              <a:pPr/>
              <a:t>25</a:t>
            </a:fld>
            <a:endParaRPr lang="en-GB" dirty="0"/>
          </a:p>
        </p:txBody>
      </p:sp>
    </p:spTree>
    <p:extLst>
      <p:ext uri="{BB962C8B-B14F-4D97-AF65-F5344CB8AC3E}">
        <p14:creationId xmlns:p14="http://schemas.microsoft.com/office/powerpoint/2010/main" val="427600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67B8F-CD95-4BB3-B09F-6C28F666D66D}" type="slidenum">
              <a:rPr lang="en-GB" smtClean="0"/>
              <a:pPr/>
              <a:t>26</a:t>
            </a:fld>
            <a:endParaRPr lang="en-GB" dirty="0"/>
          </a:p>
        </p:txBody>
      </p:sp>
    </p:spTree>
    <p:extLst>
      <p:ext uri="{BB962C8B-B14F-4D97-AF65-F5344CB8AC3E}">
        <p14:creationId xmlns:p14="http://schemas.microsoft.com/office/powerpoint/2010/main" val="2040046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about 5 minutes on this section.</a:t>
            </a:r>
          </a:p>
        </p:txBody>
      </p:sp>
      <p:sp>
        <p:nvSpPr>
          <p:cNvPr id="4" name="Slide Number Placeholder 3"/>
          <p:cNvSpPr>
            <a:spLocks noGrp="1"/>
          </p:cNvSpPr>
          <p:nvPr>
            <p:ph type="sldNum" sz="quarter" idx="5"/>
          </p:nvPr>
        </p:nvSpPr>
        <p:spPr/>
        <p:txBody>
          <a:bodyPr/>
          <a:lstStyle/>
          <a:p>
            <a:fld id="{5A667B8F-CD95-4BB3-B09F-6C28F666D66D}" type="slidenum">
              <a:rPr lang="en-GB" smtClean="0"/>
              <a:pPr/>
              <a:t>27</a:t>
            </a:fld>
            <a:endParaRPr lang="en-GB" dirty="0"/>
          </a:p>
        </p:txBody>
      </p:sp>
    </p:spTree>
    <p:extLst>
      <p:ext uri="{BB962C8B-B14F-4D97-AF65-F5344CB8AC3E}">
        <p14:creationId xmlns:p14="http://schemas.microsoft.com/office/powerpoint/2010/main" val="28544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to start off introducing the project after presenting his Transit Research. </a:t>
            </a:r>
          </a:p>
        </p:txBody>
      </p:sp>
      <p:sp>
        <p:nvSpPr>
          <p:cNvPr id="4" name="Slide Number Placeholder 3"/>
          <p:cNvSpPr>
            <a:spLocks noGrp="1"/>
          </p:cNvSpPr>
          <p:nvPr>
            <p:ph type="sldNum" sz="quarter" idx="5"/>
          </p:nvPr>
        </p:nvSpPr>
        <p:spPr/>
        <p:txBody>
          <a:bodyPr/>
          <a:lstStyle/>
          <a:p>
            <a:fld id="{5A667B8F-CD95-4BB3-B09F-6C28F666D66D}" type="slidenum">
              <a:rPr lang="en-GB" smtClean="0"/>
              <a:pPr/>
              <a:t>2</a:t>
            </a:fld>
            <a:endParaRPr lang="en-GB" dirty="0"/>
          </a:p>
        </p:txBody>
      </p:sp>
    </p:spTree>
    <p:extLst>
      <p:ext uri="{BB962C8B-B14F-4D97-AF65-F5344CB8AC3E}">
        <p14:creationId xmlns:p14="http://schemas.microsoft.com/office/powerpoint/2010/main" val="233144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67B8F-CD95-4BB3-B09F-6C28F666D66D}" type="slidenum">
              <a:rPr lang="en-GB" smtClean="0"/>
              <a:pPr/>
              <a:t>31</a:t>
            </a:fld>
            <a:endParaRPr lang="en-GB" dirty="0"/>
          </a:p>
        </p:txBody>
      </p:sp>
    </p:spTree>
    <p:extLst>
      <p:ext uri="{BB962C8B-B14F-4D97-AF65-F5344CB8AC3E}">
        <p14:creationId xmlns:p14="http://schemas.microsoft.com/office/powerpoint/2010/main" val="3347878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to start here.</a:t>
            </a:r>
          </a:p>
        </p:txBody>
      </p:sp>
      <p:sp>
        <p:nvSpPr>
          <p:cNvPr id="4" name="Slide Number Placeholder 3"/>
          <p:cNvSpPr>
            <a:spLocks noGrp="1"/>
          </p:cNvSpPr>
          <p:nvPr>
            <p:ph type="sldNum" sz="quarter" idx="5"/>
          </p:nvPr>
        </p:nvSpPr>
        <p:spPr/>
        <p:txBody>
          <a:bodyPr/>
          <a:lstStyle/>
          <a:p>
            <a:fld id="{5A667B8F-CD95-4BB3-B09F-6C28F666D66D}" type="slidenum">
              <a:rPr lang="en-GB" smtClean="0"/>
              <a:pPr/>
              <a:t>33</a:t>
            </a:fld>
            <a:endParaRPr lang="en-GB" dirty="0"/>
          </a:p>
        </p:txBody>
      </p:sp>
    </p:spTree>
    <p:extLst>
      <p:ext uri="{BB962C8B-B14F-4D97-AF65-F5344CB8AC3E}">
        <p14:creationId xmlns:p14="http://schemas.microsoft.com/office/powerpoint/2010/main" val="90836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5A667B8F-CD95-4BB3-B09F-6C28F666D66D}" type="slidenum">
              <a:rPr lang="en-GB" smtClean="0"/>
              <a:pPr/>
              <a:t>3</a:t>
            </a:fld>
            <a:endParaRPr lang="en-GB" dirty="0"/>
          </a:p>
        </p:txBody>
      </p:sp>
    </p:spTree>
    <p:extLst>
      <p:ext uri="{BB962C8B-B14F-4D97-AF65-F5344CB8AC3E}">
        <p14:creationId xmlns:p14="http://schemas.microsoft.com/office/powerpoint/2010/main" val="50850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67B8F-CD95-4BB3-B09F-6C28F666D66D}" type="slidenum">
              <a:rPr lang="en-GB" smtClean="0"/>
              <a:pPr/>
              <a:t>6</a:t>
            </a:fld>
            <a:endParaRPr lang="en-GB" dirty="0"/>
          </a:p>
        </p:txBody>
      </p:sp>
    </p:spTree>
    <p:extLst>
      <p:ext uri="{BB962C8B-B14F-4D97-AF65-F5344CB8AC3E}">
        <p14:creationId xmlns:p14="http://schemas.microsoft.com/office/powerpoint/2010/main" val="372134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Jawad to start from here.</a:t>
            </a:r>
          </a:p>
        </p:txBody>
      </p:sp>
      <p:sp>
        <p:nvSpPr>
          <p:cNvPr id="4" name="Slide Number Placeholder 3"/>
          <p:cNvSpPr>
            <a:spLocks noGrp="1"/>
          </p:cNvSpPr>
          <p:nvPr>
            <p:ph type="sldNum" sz="quarter" idx="5"/>
          </p:nvPr>
        </p:nvSpPr>
        <p:spPr/>
        <p:txBody>
          <a:bodyPr/>
          <a:lstStyle/>
          <a:p>
            <a:fld id="{5A667B8F-CD95-4BB3-B09F-6C28F666D66D}" type="slidenum">
              <a:rPr lang="en-GB" smtClean="0"/>
              <a:pPr/>
              <a:t>7</a:t>
            </a:fld>
            <a:endParaRPr lang="en-GB" dirty="0"/>
          </a:p>
        </p:txBody>
      </p:sp>
    </p:spTree>
    <p:extLst>
      <p:ext uri="{BB962C8B-B14F-4D97-AF65-F5344CB8AC3E}">
        <p14:creationId xmlns:p14="http://schemas.microsoft.com/office/powerpoint/2010/main" val="410638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total we had this many projects with this many segments. But we also had a lot of missing data, since each agency had two-thirds of the items filled, but not the same two-thirds </a:t>
            </a:r>
            <a:r>
              <a:rPr lang="en-US" dirty="0" err="1"/>
              <a:t>everytime</a:t>
            </a:r>
            <a:r>
              <a:rPr lang="en-US" dirty="0"/>
              <a:t>.</a:t>
            </a:r>
          </a:p>
        </p:txBody>
      </p:sp>
      <p:sp>
        <p:nvSpPr>
          <p:cNvPr id="4" name="Slide Number Placeholder 3"/>
          <p:cNvSpPr>
            <a:spLocks noGrp="1"/>
          </p:cNvSpPr>
          <p:nvPr>
            <p:ph type="sldNum" sz="quarter" idx="5"/>
          </p:nvPr>
        </p:nvSpPr>
        <p:spPr/>
        <p:txBody>
          <a:bodyPr/>
          <a:lstStyle/>
          <a:p>
            <a:fld id="{5A667B8F-CD95-4BB3-B09F-6C28F666D66D}" type="slidenum">
              <a:rPr lang="en-GB" smtClean="0"/>
              <a:pPr/>
              <a:t>8</a:t>
            </a:fld>
            <a:endParaRPr lang="en-GB" dirty="0"/>
          </a:p>
        </p:txBody>
      </p:sp>
    </p:spTree>
    <p:extLst>
      <p:ext uri="{BB962C8B-B14F-4D97-AF65-F5344CB8AC3E}">
        <p14:creationId xmlns:p14="http://schemas.microsoft.com/office/powerpoint/2010/main" val="53981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Large-N methodology is calculating the Percent Difference or PDF. Positive value means under prediction, negative means over prediction. Won’t spend too much time explaining each level of analysis. Will discuss on the next slide.</a:t>
            </a:r>
          </a:p>
        </p:txBody>
      </p:sp>
      <p:sp>
        <p:nvSpPr>
          <p:cNvPr id="4" name="Slide Number Placeholder 3"/>
          <p:cNvSpPr>
            <a:spLocks noGrp="1"/>
          </p:cNvSpPr>
          <p:nvPr>
            <p:ph type="sldNum" sz="quarter" idx="5"/>
          </p:nvPr>
        </p:nvSpPr>
        <p:spPr/>
        <p:txBody>
          <a:bodyPr/>
          <a:lstStyle/>
          <a:p>
            <a:fld id="{5A667B8F-CD95-4BB3-B09F-6C28F666D66D}" type="slidenum">
              <a:rPr lang="en-GB" smtClean="0"/>
              <a:pPr/>
              <a:t>9</a:t>
            </a:fld>
            <a:endParaRPr lang="en-GB" dirty="0"/>
          </a:p>
        </p:txBody>
      </p:sp>
    </p:spTree>
    <p:extLst>
      <p:ext uri="{BB962C8B-B14F-4D97-AF65-F5344CB8AC3E}">
        <p14:creationId xmlns:p14="http://schemas.microsoft.com/office/powerpoint/2010/main" val="341647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67B8F-CD95-4BB3-B09F-6C28F666D66D}" type="slidenum">
              <a:rPr lang="en-GB" smtClean="0"/>
              <a:pPr/>
              <a:t>10</a:t>
            </a:fld>
            <a:endParaRPr lang="en-GB" dirty="0"/>
          </a:p>
        </p:txBody>
      </p:sp>
    </p:spTree>
    <p:extLst>
      <p:ext uri="{BB962C8B-B14F-4D97-AF65-F5344CB8AC3E}">
        <p14:creationId xmlns:p14="http://schemas.microsoft.com/office/powerpoint/2010/main" val="206163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67B8F-CD95-4BB3-B09F-6C28F666D66D}" type="slidenum">
              <a:rPr lang="en-GB" smtClean="0"/>
              <a:pPr/>
              <a:t>11</a:t>
            </a:fld>
            <a:endParaRPr lang="en-GB" dirty="0"/>
          </a:p>
        </p:txBody>
      </p:sp>
    </p:spTree>
    <p:extLst>
      <p:ext uri="{BB962C8B-B14F-4D97-AF65-F5344CB8AC3E}">
        <p14:creationId xmlns:p14="http://schemas.microsoft.com/office/powerpoint/2010/main" val="2601661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dirty="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4" name="Rectangle 3"/>
          <p:cNvSpPr/>
          <p:nvPr userDrawn="1"/>
        </p:nvSpPr>
        <p:spPr>
          <a:xfrm>
            <a:off x="0" y="6534345"/>
            <a:ext cx="9144000" cy="32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tandard-Slide-9.jpg"/>
          <p:cNvPicPr>
            <a:picLocks noChangeAspect="1"/>
          </p:cNvPicPr>
          <p:nvPr userDrawn="1"/>
        </p:nvPicPr>
        <p:blipFill rotWithShape="1">
          <a:blip r:embed="rId2">
            <a:extLst>
              <a:ext uri="{28A0092B-C50C-407E-A947-70E740481C1C}">
                <a14:useLocalDpi xmlns:a14="http://schemas.microsoft.com/office/drawing/2010/main" val="0"/>
              </a:ext>
            </a:extLst>
          </a:blip>
          <a:srcRect l="25948" t="93599" r="41942"/>
          <a:stretch/>
        </p:blipFill>
        <p:spPr>
          <a:xfrm>
            <a:off x="1" y="-19077"/>
            <a:ext cx="9143999" cy="113489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15" y="-110656"/>
            <a:ext cx="3543106" cy="12422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139190"/>
            <a:ext cx="6480448" cy="566738"/>
          </a:xfrm>
        </p:spPr>
        <p:txBody>
          <a:bodyPr anchor="b"/>
          <a:lstStyle>
            <a:lvl1pPr algn="ctr">
              <a:defRPr sz="3200" b="1"/>
            </a:lvl1pPr>
          </a:lstStyle>
          <a:p>
            <a:r>
              <a:rPr lang="en-US" dirty="0"/>
              <a:t>Click to edit Master title style</a:t>
            </a:r>
            <a:endParaRPr lang="en-GB" dirty="0"/>
          </a:p>
        </p:txBody>
      </p:sp>
      <p:sp>
        <p:nvSpPr>
          <p:cNvPr id="3" name="Picture Placeholder 2"/>
          <p:cNvSpPr>
            <a:spLocks noGrp="1"/>
          </p:cNvSpPr>
          <p:nvPr>
            <p:ph type="pic" idx="1"/>
          </p:nvPr>
        </p:nvSpPr>
        <p:spPr>
          <a:xfrm>
            <a:off x="1331640" y="728699"/>
            <a:ext cx="6480448" cy="4269836"/>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Rectangle 5"/>
          <p:cNvSpPr/>
          <p:nvPr userDrawn="1"/>
        </p:nvSpPr>
        <p:spPr>
          <a:xfrm>
            <a:off x="0" y="6534345"/>
            <a:ext cx="9144000" cy="32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half" idx="2"/>
          </p:nvPr>
        </p:nvSpPr>
        <p:spPr>
          <a:xfrm>
            <a:off x="1331640" y="5846583"/>
            <a:ext cx="6480448" cy="804862"/>
          </a:xfrm>
        </p:spPr>
        <p:txBody>
          <a:bodyPr/>
          <a:lstStyle>
            <a:lvl1pPr marL="0" indent="0" algn="ctr">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25875" y="0"/>
            <a:ext cx="9169876" cy="58142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userDrawn="1"/>
        </p:nvSpPr>
        <p:spPr bwMode="auto">
          <a:xfrm>
            <a:off x="-16552" y="5679250"/>
            <a:ext cx="9186429" cy="1178750"/>
          </a:xfrm>
          <a:prstGeom prst="rect">
            <a:avLst/>
          </a:prstGeom>
          <a:solidFill>
            <a:srgbClr val="002E9C"/>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endParaRPr lang="en-GB" kern="0" dirty="0">
              <a:solidFill>
                <a:schemeClr val="accent3"/>
              </a:solidFill>
            </a:endParaRPr>
          </a:p>
        </p:txBody>
      </p:sp>
      <p:sp>
        <p:nvSpPr>
          <p:cNvPr id="2" name="Title 1"/>
          <p:cNvSpPr>
            <a:spLocks noGrp="1"/>
          </p:cNvSpPr>
          <p:nvPr>
            <p:ph type="title"/>
          </p:nvPr>
        </p:nvSpPr>
        <p:spPr>
          <a:xfrm>
            <a:off x="769331" y="5814265"/>
            <a:ext cx="7403069" cy="1043736"/>
          </a:xfrm>
        </p:spPr>
        <p:txBody>
          <a:bodyPr anchor="ctr"/>
          <a:lstStyle>
            <a:lvl1pPr algn="ctr">
              <a:defRPr>
                <a:solidFill>
                  <a:schemeClr val="bg1"/>
                </a:solidFill>
              </a:defRPr>
            </a:lvl1pPr>
          </a:lstStyle>
          <a:p>
            <a:r>
              <a:rPr lang="en-US" dirty="0"/>
              <a:t>Click to edit Master title style</a:t>
            </a:r>
            <a:endParaRPr lang="en-GB" dirty="0"/>
          </a:p>
        </p:txBody>
      </p:sp>
      <p:sp>
        <p:nvSpPr>
          <p:cNvPr id="23" name="Title 1"/>
          <p:cNvSpPr txBox="1">
            <a:spLocks/>
          </p:cNvSpPr>
          <p:nvPr userDrawn="1"/>
        </p:nvSpPr>
        <p:spPr bwMode="auto">
          <a:xfrm>
            <a:off x="-25875" y="0"/>
            <a:ext cx="9186429" cy="1043735"/>
          </a:xfrm>
          <a:prstGeom prst="rect">
            <a:avLst/>
          </a:prstGeom>
          <a:solidFill>
            <a:srgbClr val="02339E"/>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endParaRPr lang="en-GB" kern="0" dirty="0">
              <a:solidFill>
                <a:schemeClr val="accent3"/>
              </a:solidFill>
            </a:endParaRPr>
          </a:p>
        </p:txBody>
      </p:sp>
      <p:sp>
        <p:nvSpPr>
          <p:cNvPr id="8" name="Text Placeholder 7"/>
          <p:cNvSpPr>
            <a:spLocks noGrp="1"/>
          </p:cNvSpPr>
          <p:nvPr>
            <p:ph type="body" sz="quarter" idx="10"/>
          </p:nvPr>
        </p:nvSpPr>
        <p:spPr>
          <a:xfrm>
            <a:off x="566738" y="0"/>
            <a:ext cx="7875587" cy="1042988"/>
          </a:xfrm>
        </p:spPr>
        <p:txBody>
          <a:bodyPr anchor="ctr"/>
          <a:lstStyle>
            <a:lvl1pPr marL="0" indent="0" algn="ctr">
              <a:buNone/>
              <a:defRPr sz="3200" b="1">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7497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28700"/>
            <a:ext cx="8489950" cy="540730"/>
          </a:xfrm>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idx="1"/>
          </p:nvPr>
        </p:nvSpPr>
        <p:spPr>
          <a:xfrm>
            <a:off x="330200" y="1448780"/>
            <a:ext cx="8489950" cy="4888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p>
            <a:pPr algn="ctr"/>
            <a:fld id="{DB5A3A47-29A7-45E5-923E-10FF85749154}" type="slidenum">
              <a:rPr lang="en-GB" smtClean="0"/>
              <a:pPr algn="ct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530" y="5839268"/>
            <a:ext cx="8489950" cy="540730"/>
          </a:xfrm>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idx="1"/>
          </p:nvPr>
        </p:nvSpPr>
        <p:spPr>
          <a:xfrm>
            <a:off x="341530" y="728700"/>
            <a:ext cx="8489950" cy="4888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p>
            <a:fld id="{DB5A3A47-29A7-45E5-923E-10FF85749154}" type="slidenum">
              <a:rPr lang="en-GB" smtClean="0"/>
              <a:pPr/>
              <a:t>‹#›</a:t>
            </a:fld>
            <a:endParaRPr lang="en-GB" dirty="0"/>
          </a:p>
        </p:txBody>
      </p:sp>
    </p:spTree>
    <p:extLst>
      <p:ext uri="{BB962C8B-B14F-4D97-AF65-F5344CB8AC3E}">
        <p14:creationId xmlns:p14="http://schemas.microsoft.com/office/powerpoint/2010/main" val="90633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4782" y="728700"/>
            <a:ext cx="8489950" cy="540060"/>
          </a:xfrm>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sz="half" idx="1"/>
          </p:nvPr>
        </p:nvSpPr>
        <p:spPr>
          <a:xfrm>
            <a:off x="330200" y="1448780"/>
            <a:ext cx="4168775" cy="48605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1448781"/>
            <a:ext cx="4168775" cy="4860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p>
            <a:fld id="{DB5A3A47-29A7-45E5-923E-10FF8574915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8700"/>
            <a:ext cx="8229600" cy="540060"/>
          </a:xfrm>
        </p:spPr>
        <p:txBody>
          <a:bodyPr/>
          <a:lstStyle>
            <a:lvl1pPr algn="ct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410001"/>
            <a:ext cx="4040188" cy="5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174874"/>
            <a:ext cx="4040188"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4" y="1441890"/>
            <a:ext cx="4041775" cy="54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4645025" y="2174875"/>
            <a:ext cx="4041775" cy="41344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p>
            <a:fld id="{DB5A3A47-29A7-45E5-923E-10FF8574915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728700"/>
            <a:ext cx="8489950" cy="540060"/>
          </a:xfrm>
        </p:spPr>
        <p:txBody>
          <a:bodyPr/>
          <a:lstStyle>
            <a:lvl1pPr algn="ctr">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DB5A3A47-29A7-45E5-923E-10FF8574915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B5A3A47-29A7-45E5-923E-10FF8574915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8700"/>
            <a:ext cx="3008313" cy="540060"/>
          </a:xfrm>
        </p:spPr>
        <p:txBody>
          <a:bodyPr anchor="b"/>
          <a:lstStyle>
            <a:lvl1pPr algn="l">
              <a:defRPr sz="2000" b="1"/>
            </a:lvl1pPr>
          </a:lstStyle>
          <a:p>
            <a:r>
              <a:rPr lang="en-US" dirty="0"/>
              <a:t>Click to edit Master</a:t>
            </a:r>
            <a:endParaRPr lang="en-GB" dirty="0"/>
          </a:p>
        </p:txBody>
      </p:sp>
      <p:sp>
        <p:nvSpPr>
          <p:cNvPr id="3" name="Content Placeholder 2"/>
          <p:cNvSpPr>
            <a:spLocks noGrp="1"/>
          </p:cNvSpPr>
          <p:nvPr>
            <p:ph idx="1"/>
          </p:nvPr>
        </p:nvSpPr>
        <p:spPr>
          <a:xfrm>
            <a:off x="3575050" y="728700"/>
            <a:ext cx="5111750" cy="5580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48780"/>
            <a:ext cx="3008313" cy="48605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DB5A3A47-29A7-45E5-923E-10FF8574915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7125" y="729431"/>
            <a:ext cx="3008313" cy="540060"/>
          </a:xfrm>
        </p:spPr>
        <p:txBody>
          <a:bodyPr anchor="b"/>
          <a:lstStyle>
            <a:lvl1pPr algn="l">
              <a:defRPr sz="2800" b="1"/>
            </a:lvl1pPr>
          </a:lstStyle>
          <a:p>
            <a:r>
              <a:rPr lang="en-US" dirty="0"/>
              <a:t>Click to edit</a:t>
            </a:r>
            <a:endParaRPr lang="en-GB" dirty="0"/>
          </a:p>
        </p:txBody>
      </p:sp>
      <p:sp>
        <p:nvSpPr>
          <p:cNvPr id="3" name="Content Placeholder 2"/>
          <p:cNvSpPr>
            <a:spLocks noGrp="1"/>
          </p:cNvSpPr>
          <p:nvPr>
            <p:ph idx="1"/>
          </p:nvPr>
        </p:nvSpPr>
        <p:spPr>
          <a:xfrm>
            <a:off x="476545" y="729431"/>
            <a:ext cx="4995555" cy="5580620"/>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5697125" y="1449511"/>
            <a:ext cx="3008313" cy="4860539"/>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DB5A3A47-29A7-45E5-923E-10FF85749154}" type="slidenum">
              <a:rPr lang="en-GB" smtClean="0"/>
              <a:pPr/>
              <a:t>‹#›</a:t>
            </a:fld>
            <a:endParaRPr lang="en-GB" dirty="0"/>
          </a:p>
        </p:txBody>
      </p:sp>
    </p:spTree>
    <p:extLst>
      <p:ext uri="{BB962C8B-B14F-4D97-AF65-F5344CB8AC3E}">
        <p14:creationId xmlns:p14="http://schemas.microsoft.com/office/powerpoint/2010/main" val="292061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74000">
              <a:schemeClr val="accent1">
                <a:lumMod val="30000"/>
                <a:lumOff val="70000"/>
              </a:schemeClr>
            </a:gs>
            <a:gs pos="83000">
              <a:schemeClr val="accent1">
                <a:lumMod val="25000"/>
                <a:lumOff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0" y="6578492"/>
            <a:ext cx="2880000" cy="288147"/>
          </a:xfrm>
          <a:prstGeom prst="rect">
            <a:avLst/>
          </a:prstGeom>
          <a:solidFill>
            <a:srgbClr val="02339E"/>
          </a:solidFill>
          <a:ln w="3175">
            <a:noFill/>
          </a:ln>
        </p:spPr>
        <p:txBody>
          <a:bodyPr wrap="square" lIns="36000" tIns="36000" rIns="36000" bIns="36000" rtlCol="0">
            <a:spAutoFit/>
          </a:bodyPr>
          <a:lstStyle/>
          <a:p>
            <a:pPr algn="ctr"/>
            <a:endParaRPr lang="en-GB" sz="1400" b="0" dirty="0">
              <a:solidFill>
                <a:schemeClr val="bg1"/>
              </a:solidFill>
            </a:endParaRPr>
          </a:p>
        </p:txBody>
      </p:sp>
      <p:sp>
        <p:nvSpPr>
          <p:cNvPr id="14" name="TextBox 13"/>
          <p:cNvSpPr txBox="1"/>
          <p:nvPr userDrawn="1"/>
        </p:nvSpPr>
        <p:spPr>
          <a:xfrm>
            <a:off x="2880000" y="6578492"/>
            <a:ext cx="2880000" cy="288147"/>
          </a:xfrm>
          <a:prstGeom prst="rect">
            <a:avLst/>
          </a:prstGeom>
          <a:solidFill>
            <a:srgbClr val="002E9C"/>
          </a:solidFill>
          <a:ln w="3175">
            <a:noFill/>
          </a:ln>
        </p:spPr>
        <p:txBody>
          <a:bodyPr wrap="square" lIns="36000" tIns="36000" rIns="36000" bIns="36000" rtlCol="0">
            <a:spAutoFit/>
          </a:bodyPr>
          <a:lstStyle/>
          <a:p>
            <a:pPr algn="ctr"/>
            <a:endParaRPr lang="en-GB" sz="1400" b="0" dirty="0">
              <a:solidFill>
                <a:schemeClr val="bg1"/>
              </a:solidFill>
            </a:endParaRPr>
          </a:p>
        </p:txBody>
      </p:sp>
      <p:sp>
        <p:nvSpPr>
          <p:cNvPr id="15" name="TextBox 14"/>
          <p:cNvSpPr txBox="1"/>
          <p:nvPr/>
        </p:nvSpPr>
        <p:spPr>
          <a:xfrm>
            <a:off x="5760000" y="6578492"/>
            <a:ext cx="2880000" cy="288147"/>
          </a:xfrm>
          <a:prstGeom prst="rect">
            <a:avLst/>
          </a:prstGeom>
          <a:solidFill>
            <a:srgbClr val="02339E"/>
          </a:solidFill>
          <a:ln w="3175">
            <a:noFill/>
          </a:ln>
        </p:spPr>
        <p:txBody>
          <a:bodyPr wrap="square" lIns="36000" tIns="36000" rIns="36000" bIns="36000" rtlCol="0">
            <a:spAutoFit/>
          </a:bodyPr>
          <a:lstStyle/>
          <a:p>
            <a:pPr algn="ctr"/>
            <a:endParaRPr lang="en-GB" sz="1400" b="0" dirty="0">
              <a:solidFill>
                <a:schemeClr val="bg1"/>
              </a:solidFill>
            </a:endParaRPr>
          </a:p>
        </p:txBody>
      </p:sp>
      <p:sp>
        <p:nvSpPr>
          <p:cNvPr id="12" name="TextBox 11"/>
          <p:cNvSpPr txBox="1"/>
          <p:nvPr/>
        </p:nvSpPr>
        <p:spPr>
          <a:xfrm>
            <a:off x="8640000" y="6579350"/>
            <a:ext cx="523610" cy="288149"/>
          </a:xfrm>
          <a:prstGeom prst="rect">
            <a:avLst/>
          </a:prstGeom>
          <a:solidFill>
            <a:srgbClr val="605270"/>
          </a:solidFill>
          <a:ln w="3175">
            <a:noFill/>
          </a:ln>
        </p:spPr>
        <p:txBody>
          <a:bodyPr wrap="square" lIns="36000" tIns="36000" rIns="36000" bIns="36000" rtlCol="0">
            <a:spAutoFit/>
          </a:bodyPr>
          <a:lstStyle/>
          <a:p>
            <a:pPr algn="ctr"/>
            <a:endParaRPr lang="en-GB" sz="1400" dirty="0">
              <a:solidFill>
                <a:schemeClr val="bg1"/>
              </a:solidFill>
            </a:endParaRPr>
          </a:p>
        </p:txBody>
      </p:sp>
      <p:sp>
        <p:nvSpPr>
          <p:cNvPr id="2" name="Slide Number Placeholder 1"/>
          <p:cNvSpPr>
            <a:spLocks noGrp="1"/>
          </p:cNvSpPr>
          <p:nvPr>
            <p:ph type="sldNum" sz="quarter" idx="4"/>
          </p:nvPr>
        </p:nvSpPr>
        <p:spPr>
          <a:xfrm>
            <a:off x="8640000" y="6578492"/>
            <a:ext cx="502224" cy="279508"/>
          </a:xfrm>
          <a:prstGeom prst="rect">
            <a:avLst/>
          </a:prstGeom>
          <a:solidFill>
            <a:srgbClr val="002E9C"/>
          </a:solidFill>
        </p:spPr>
        <p:txBody>
          <a:bodyPr vert="horz" lIns="91440" tIns="45720" rIns="91440" bIns="45720" rtlCol="0" anchor="ctr"/>
          <a:lstStyle>
            <a:lvl1pPr algn="ctr">
              <a:defRPr sz="1400">
                <a:solidFill>
                  <a:schemeClr val="bg1"/>
                </a:solidFill>
              </a:defRPr>
            </a:lvl1pPr>
          </a:lstStyle>
          <a:p>
            <a:fld id="{DB5A3A47-29A7-45E5-923E-10FF85749154}" type="slidenum">
              <a:rPr lang="en-GB" smtClean="0"/>
              <a:pPr/>
              <a:t>‹#›</a:t>
            </a:fld>
            <a:endParaRPr lang="en-GB" dirty="0"/>
          </a:p>
        </p:txBody>
      </p:sp>
      <p:pic>
        <p:nvPicPr>
          <p:cNvPr id="11" name="Picture 10" descr="Standard-Slide-9.jpg"/>
          <p:cNvPicPr>
            <a:picLocks noChangeAspect="1"/>
          </p:cNvPicPr>
          <p:nvPr userDrawn="1"/>
        </p:nvPicPr>
        <p:blipFill rotWithShape="1">
          <a:blip r:embed="rId13">
            <a:extLst>
              <a:ext uri="{28A0092B-C50C-407E-A947-70E740481C1C}">
                <a14:useLocalDpi xmlns:a14="http://schemas.microsoft.com/office/drawing/2010/main" val="0"/>
              </a:ext>
            </a:extLst>
          </a:blip>
          <a:srcRect l="14518" t="93599" r="11298"/>
          <a:stretch/>
        </p:blipFill>
        <p:spPr>
          <a:xfrm>
            <a:off x="-18509" y="0"/>
            <a:ext cx="9182120" cy="59419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9" r:id="rId3"/>
    <p:sldLayoutId id="2147483653" r:id="rId4"/>
    <p:sldLayoutId id="2147483654" r:id="rId5"/>
    <p:sldLayoutId id="2147483655" r:id="rId6"/>
    <p:sldLayoutId id="2147483656" r:id="rId7"/>
    <p:sldLayoutId id="2147483657" r:id="rId8"/>
    <p:sldLayoutId id="2147483660" r:id="rId9"/>
    <p:sldLayoutId id="2147483658" r:id="rId10"/>
    <p:sldLayoutId id="2147483661" r:id="rId11"/>
  </p:sldLayoutIdLst>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484312"/>
            <a:ext cx="8545830" cy="1899683"/>
          </a:xfrm>
        </p:spPr>
        <p:txBody>
          <a:bodyPr/>
          <a:lstStyle/>
          <a:p>
            <a:r>
              <a:rPr lang="en-US" sz="3600" dirty="0"/>
              <a:t>Findings from NCHRP 08-110</a:t>
            </a:r>
            <a:br>
              <a:rPr lang="en-US" sz="3600" dirty="0"/>
            </a:br>
            <a:r>
              <a:rPr lang="en-US" sz="3600" dirty="0"/>
              <a:t>Traffic Forecasting Accuracy Assessment Research</a:t>
            </a:r>
          </a:p>
        </p:txBody>
      </p:sp>
      <p:sp>
        <p:nvSpPr>
          <p:cNvPr id="4" name="Rectangle 3"/>
          <p:cNvSpPr/>
          <p:nvPr/>
        </p:nvSpPr>
        <p:spPr>
          <a:xfrm>
            <a:off x="-10510" y="6084295"/>
            <a:ext cx="9154510" cy="795470"/>
          </a:xfrm>
          <a:prstGeom prst="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bwMode="auto">
          <a:xfrm>
            <a:off x="6192181" y="683695"/>
            <a:ext cx="2876584" cy="436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r"/>
            <a:r>
              <a:rPr lang="en-GB" sz="2000" kern="0" dirty="0">
                <a:solidFill>
                  <a:schemeClr val="bg1"/>
                </a:solidFill>
              </a:rPr>
              <a:t>March 15, 2019</a:t>
            </a:r>
          </a:p>
        </p:txBody>
      </p:sp>
      <p:sp>
        <p:nvSpPr>
          <p:cNvPr id="14" name="Title 1">
            <a:extLst>
              <a:ext uri="{FF2B5EF4-FFF2-40B4-BE49-F238E27FC236}">
                <a16:creationId xmlns:a16="http://schemas.microsoft.com/office/drawing/2014/main" id="{6E1DA632-EE7D-459E-B25C-1A487C8F1EDC}"/>
              </a:ext>
            </a:extLst>
          </p:cNvPr>
          <p:cNvSpPr txBox="1">
            <a:spLocks/>
          </p:cNvSpPr>
          <p:nvPr/>
        </p:nvSpPr>
        <p:spPr bwMode="auto">
          <a:xfrm>
            <a:off x="341530" y="3474005"/>
            <a:ext cx="8545830" cy="2610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US" sz="2000" b="0" kern="0" dirty="0" smtClean="0"/>
              <a:t>Dave </a:t>
            </a:r>
            <a:r>
              <a:rPr lang="en-US" sz="2000" b="0" kern="0" dirty="0"/>
              <a:t>Schmitt </a:t>
            </a:r>
          </a:p>
          <a:p>
            <a:r>
              <a:rPr lang="en-US" sz="2000" b="0" kern="0" dirty="0" err="1"/>
              <a:t>Connetics</a:t>
            </a:r>
            <a:r>
              <a:rPr lang="en-US" sz="2000" b="0" kern="0" dirty="0"/>
              <a:t> Transportation Group</a:t>
            </a:r>
          </a:p>
          <a:p>
            <a:endParaRPr lang="en-US" sz="2000" b="0" kern="0" dirty="0" smtClean="0"/>
          </a:p>
          <a:p>
            <a:r>
              <a:rPr lang="en-US" sz="2000" b="0" kern="0" dirty="0" smtClean="0"/>
              <a:t>Jawad </a:t>
            </a:r>
            <a:r>
              <a:rPr lang="en-US" sz="2000" b="0" kern="0" dirty="0" err="1" smtClean="0"/>
              <a:t>Hoque</a:t>
            </a:r>
            <a:r>
              <a:rPr lang="en-US" sz="2000" b="0" kern="0" dirty="0" smtClean="0"/>
              <a:t> </a:t>
            </a:r>
          </a:p>
          <a:p>
            <a:r>
              <a:rPr lang="en-US" sz="2000" b="0" kern="0" dirty="0" smtClean="0"/>
              <a:t>University </a:t>
            </a:r>
            <a:r>
              <a:rPr lang="en-US" sz="2000" b="0" kern="0" dirty="0"/>
              <a:t>of Kentucky</a:t>
            </a:r>
          </a:p>
          <a:p>
            <a:endParaRPr lang="en-US" sz="2000" b="0" kern="0" dirty="0"/>
          </a:p>
          <a:p>
            <a:r>
              <a:rPr lang="en-US" sz="2000" b="0" kern="0" dirty="0" smtClean="0"/>
              <a:t>Elizabeth </a:t>
            </a:r>
            <a:r>
              <a:rPr lang="en-US" sz="2000" b="0" kern="0" dirty="0" err="1" smtClean="0"/>
              <a:t>Sall</a:t>
            </a:r>
            <a:endParaRPr lang="en-US" sz="2000" b="0" kern="0" dirty="0" smtClean="0"/>
          </a:p>
          <a:p>
            <a:r>
              <a:rPr lang="en-US" sz="2000" b="0" kern="0" dirty="0" err="1" smtClean="0"/>
              <a:t>UrbanLabs</a:t>
            </a:r>
            <a:endParaRPr lang="en-US" sz="2000" b="0" kern="0" dirty="0"/>
          </a:p>
        </p:txBody>
      </p:sp>
    </p:spTree>
    <p:extLst>
      <p:ext uri="{BB962C8B-B14F-4D97-AF65-F5344CB8AC3E}">
        <p14:creationId xmlns:p14="http://schemas.microsoft.com/office/powerpoint/2010/main" val="340166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How Accurate Are Traffic Forecasts?</a:t>
            </a:r>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10</a:t>
            </a:fld>
            <a:endParaRPr lang="en-GB" dirty="0"/>
          </a:p>
        </p:txBody>
      </p:sp>
      <p:pic>
        <p:nvPicPr>
          <p:cNvPr id="16" name="Picture 15">
            <a:extLst>
              <a:ext uri="{FF2B5EF4-FFF2-40B4-BE49-F238E27FC236}">
                <a16:creationId xmlns:a16="http://schemas.microsoft.com/office/drawing/2014/main" id="{B1402CA7-203E-C147-8DF4-94741C92E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884" y="1296354"/>
            <a:ext cx="7359099" cy="5186383"/>
          </a:xfrm>
          <a:prstGeom prst="rect">
            <a:avLst/>
          </a:prstGeom>
        </p:spPr>
      </p:pic>
      <p:sp>
        <p:nvSpPr>
          <p:cNvPr id="19" name="Rounded Rectangle 18">
            <a:extLst>
              <a:ext uri="{FF2B5EF4-FFF2-40B4-BE49-F238E27FC236}">
                <a16:creationId xmlns:a16="http://schemas.microsoft.com/office/drawing/2014/main" id="{B990D3C3-19BD-0A49-A0ED-5091071F9EDB}"/>
              </a:ext>
            </a:extLst>
          </p:cNvPr>
          <p:cNvSpPr/>
          <p:nvPr/>
        </p:nvSpPr>
        <p:spPr>
          <a:xfrm>
            <a:off x="5544080" y="2217074"/>
            <a:ext cx="3405683" cy="12571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On average, the actual traffic volume is about 6% lower than forecast.  </a:t>
            </a:r>
          </a:p>
        </p:txBody>
      </p:sp>
      <p:sp>
        <p:nvSpPr>
          <p:cNvPr id="20" name="Rounded Rectangle 19">
            <a:extLst>
              <a:ext uri="{FF2B5EF4-FFF2-40B4-BE49-F238E27FC236}">
                <a16:creationId xmlns:a16="http://schemas.microsoft.com/office/drawing/2014/main" id="{8992A9B5-BF50-0741-9274-93B440EFD1A4}"/>
              </a:ext>
            </a:extLst>
          </p:cNvPr>
          <p:cNvSpPr/>
          <p:nvPr/>
        </p:nvSpPr>
        <p:spPr>
          <a:xfrm>
            <a:off x="5544079" y="3793966"/>
            <a:ext cx="3405683" cy="125715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On average, the actual traffic is about 17% different from forecast. </a:t>
            </a:r>
          </a:p>
        </p:txBody>
      </p:sp>
      <mc:AlternateContent xmlns:mc="http://schemas.openxmlformats.org/markup-compatibility/2006" xmlns:a14="http://schemas.microsoft.com/office/drawing/2010/main">
        <mc:Choice Requires="a14">
          <p:sp>
            <p:nvSpPr>
              <p:cNvPr id="22" name="Text Box 14">
                <a:extLst>
                  <a:ext uri="{FF2B5EF4-FFF2-40B4-BE49-F238E27FC236}">
                    <a16:creationId xmlns:a16="http://schemas.microsoft.com/office/drawing/2014/main" id="{066DEE6D-E691-014F-B448-A6E746A9EA11}"/>
                  </a:ext>
                </a:extLst>
              </p:cNvPr>
              <p:cNvSpPr txBox="1"/>
              <p:nvPr/>
            </p:nvSpPr>
            <p:spPr>
              <a:xfrm>
                <a:off x="6237185" y="1268760"/>
                <a:ext cx="2137127" cy="405046"/>
              </a:xfrm>
              <a:prstGeom prst="rect">
                <a:avLst/>
              </a:prstGeom>
              <a:solidFill>
                <a:schemeClr val="accent1">
                  <a:lumMod val="20000"/>
                  <a:lumOff val="8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900" i="1">
                              <a:effectLst/>
                              <a:latin typeface="Cambria Math" panose="02040503050406030204" pitchFamily="18" charset="0"/>
                              <a:ea typeface="Calibri" panose="020F0502020204030204" pitchFamily="34" charset="0"/>
                              <a:cs typeface="Times New Roman" panose="02020603050405020304" pitchFamily="18" charset="0"/>
                            </a:rPr>
                            <m:t>𝑃𝐷𝐹𝐹</m:t>
                          </m:r>
                        </m:e>
                        <m:sub>
                          <m:r>
                            <a:rPr lang="en-US" sz="9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9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9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900" i="1">
                                  <a:effectLst/>
                                  <a:latin typeface="Cambria Math" panose="02040503050406030204" pitchFamily="18" charset="0"/>
                                  <a:ea typeface="Calibri" panose="020F0502020204030204" pitchFamily="34" charset="0"/>
                                  <a:cs typeface="Times New Roman" panose="02020603050405020304" pitchFamily="18" charset="0"/>
                                </a:rPr>
                                <m:t>𝐴𝑐𝑡𝑢𝑎𝑙</m:t>
                              </m:r>
                              <m:r>
                                <a:rPr lang="en-US" sz="9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900">
                                  <a:effectLst/>
                                  <a:latin typeface="Cambria Math" panose="02040503050406030204" pitchFamily="18" charset="0"/>
                                  <a:ea typeface="Calibri" panose="020F0502020204030204" pitchFamily="34" charset="0"/>
                                  <a:cs typeface="Times New Roman" panose="02020603050405020304" pitchFamily="18" charset="0"/>
                                </a:rPr>
                                <m:t>Forecast</m:t>
                              </m:r>
                            </m:e>
                          </m:d>
                        </m:num>
                        <m:den>
                          <m:r>
                            <m:rPr>
                              <m:sty m:val="p"/>
                            </m:rPr>
                            <a:rPr lang="en-US" sz="900">
                              <a:effectLst/>
                              <a:latin typeface="Cambria Math" panose="02040503050406030204" pitchFamily="18" charset="0"/>
                              <a:ea typeface="Calibri" panose="020F0502020204030204" pitchFamily="34" charset="0"/>
                              <a:cs typeface="Times New Roman" panose="02020603050405020304" pitchFamily="18" charset="0"/>
                            </a:rPr>
                            <m:t>Forecast</m:t>
                          </m:r>
                        </m:den>
                      </m:f>
                      <m:r>
                        <a:rPr lang="en-US" sz="900" i="1">
                          <a:effectLst/>
                          <a:latin typeface="Cambria Math" panose="02040503050406030204" pitchFamily="18" charset="0"/>
                          <a:ea typeface="Calibri" panose="020F0502020204030204" pitchFamily="34" charset="0"/>
                          <a:cs typeface="Times New Roman" panose="02020603050405020304" pitchFamily="18" charset="0"/>
                        </a:rPr>
                        <m:t>∗</m:t>
                      </m:r>
                      <m:r>
                        <a:rPr lang="en-US" sz="900">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Text Box 14">
                <a:extLst>
                  <a:ext uri="{FF2B5EF4-FFF2-40B4-BE49-F238E27FC236}">
                    <a16:creationId xmlns:a16="http://schemas.microsoft.com/office/drawing/2014/main" id="{066DEE6D-E691-014F-B448-A6E746A9EA11}"/>
                  </a:ext>
                </a:extLst>
              </p:cNvPr>
              <p:cNvSpPr txBox="1">
                <a:spLocks noRot="1" noChangeAspect="1" noMove="1" noResize="1" noEditPoints="1" noAdjustHandles="1" noChangeArrowheads="1" noChangeShapeType="1" noTextEdit="1"/>
              </p:cNvSpPr>
              <p:nvPr/>
            </p:nvSpPr>
            <p:spPr>
              <a:xfrm>
                <a:off x="6237185" y="1268760"/>
                <a:ext cx="2137127" cy="405046"/>
              </a:xfrm>
              <a:prstGeom prst="rect">
                <a:avLst/>
              </a:prstGeom>
              <a:blipFill>
                <a:blip r:embed="rId4"/>
                <a:stretch>
                  <a:fillRect/>
                </a:stretch>
              </a:blip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34337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How Accurate Are Traffic Forecasts?</a:t>
            </a:r>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11</a:t>
            </a:fld>
            <a:endParaRPr lang="en-GB" dirty="0"/>
          </a:p>
        </p:txBody>
      </p:sp>
      <p:pic>
        <p:nvPicPr>
          <p:cNvPr id="12" name="Picture 11">
            <a:extLst>
              <a:ext uri="{FF2B5EF4-FFF2-40B4-BE49-F238E27FC236}">
                <a16:creationId xmlns:a16="http://schemas.microsoft.com/office/drawing/2014/main" id="{5ECA56A1-4406-CE4A-82EF-2D235A9B2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7004"/>
            <a:ext cx="7491877" cy="5231488"/>
          </a:xfrm>
          <a:prstGeom prst="rect">
            <a:avLst/>
          </a:prstGeom>
        </p:spPr>
      </p:pic>
      <p:sp>
        <p:nvSpPr>
          <p:cNvPr id="13" name="Rounded Rectangle 12">
            <a:extLst>
              <a:ext uri="{FF2B5EF4-FFF2-40B4-BE49-F238E27FC236}">
                <a16:creationId xmlns:a16="http://schemas.microsoft.com/office/drawing/2014/main" id="{6A19788B-8636-F34E-9599-7BD47992B617}"/>
              </a:ext>
            </a:extLst>
          </p:cNvPr>
          <p:cNvSpPr/>
          <p:nvPr/>
        </p:nvSpPr>
        <p:spPr>
          <a:xfrm>
            <a:off x="4580174" y="1437947"/>
            <a:ext cx="3782745" cy="157357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Traffic forecasts are more accurate, in percentage terms, for higher volume roads.  </a:t>
            </a:r>
          </a:p>
        </p:txBody>
      </p:sp>
      <mc:AlternateContent xmlns:mc="http://schemas.openxmlformats.org/markup-compatibility/2006" xmlns:a14="http://schemas.microsoft.com/office/drawing/2010/main">
        <mc:Choice Requires="a14">
          <p:sp>
            <p:nvSpPr>
              <p:cNvPr id="14" name="Text Box 14">
                <a:extLst>
                  <a:ext uri="{FF2B5EF4-FFF2-40B4-BE49-F238E27FC236}">
                    <a16:creationId xmlns:a16="http://schemas.microsoft.com/office/drawing/2014/main" id="{8F752BC3-7F08-6F4C-A288-9F4F83FD1ACE}"/>
                  </a:ext>
                </a:extLst>
              </p:cNvPr>
              <p:cNvSpPr txBox="1"/>
              <p:nvPr/>
            </p:nvSpPr>
            <p:spPr>
              <a:xfrm>
                <a:off x="1556665" y="1437947"/>
                <a:ext cx="2076285" cy="508243"/>
              </a:xfrm>
              <a:prstGeom prst="rect">
                <a:avLst/>
              </a:prstGeom>
              <a:solidFill>
                <a:schemeClr val="accent1">
                  <a:lumMod val="20000"/>
                  <a:lumOff val="8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900" i="1">
                              <a:effectLst/>
                              <a:latin typeface="Cambria Math" panose="02040503050406030204" pitchFamily="18" charset="0"/>
                              <a:ea typeface="Calibri" panose="020F0502020204030204" pitchFamily="34" charset="0"/>
                              <a:cs typeface="Times New Roman" panose="02020603050405020304" pitchFamily="18" charset="0"/>
                            </a:rPr>
                            <m:t>𝑃𝐷𝐹𝐹</m:t>
                          </m:r>
                        </m:e>
                        <m:sub>
                          <m:r>
                            <a:rPr lang="en-US" sz="9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9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9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900" i="1">
                                  <a:effectLst/>
                                  <a:latin typeface="Cambria Math" panose="02040503050406030204" pitchFamily="18" charset="0"/>
                                  <a:ea typeface="Calibri" panose="020F0502020204030204" pitchFamily="34" charset="0"/>
                                  <a:cs typeface="Times New Roman" panose="02020603050405020304" pitchFamily="18" charset="0"/>
                                </a:rPr>
                                <m:t>𝐴𝑐𝑡𝑢𝑎𝑙</m:t>
                              </m:r>
                              <m:r>
                                <a:rPr lang="en-US" sz="9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900">
                                  <a:effectLst/>
                                  <a:latin typeface="Cambria Math" panose="02040503050406030204" pitchFamily="18" charset="0"/>
                                  <a:ea typeface="Calibri" panose="020F0502020204030204" pitchFamily="34" charset="0"/>
                                  <a:cs typeface="Times New Roman" panose="02020603050405020304" pitchFamily="18" charset="0"/>
                                </a:rPr>
                                <m:t>Forecast</m:t>
                              </m:r>
                            </m:e>
                          </m:d>
                        </m:num>
                        <m:den>
                          <m:r>
                            <m:rPr>
                              <m:sty m:val="p"/>
                            </m:rPr>
                            <a:rPr lang="en-US" sz="900">
                              <a:effectLst/>
                              <a:latin typeface="Cambria Math" panose="02040503050406030204" pitchFamily="18" charset="0"/>
                              <a:ea typeface="Calibri" panose="020F0502020204030204" pitchFamily="34" charset="0"/>
                              <a:cs typeface="Times New Roman" panose="02020603050405020304" pitchFamily="18" charset="0"/>
                            </a:rPr>
                            <m:t>Forecast</m:t>
                          </m:r>
                        </m:den>
                      </m:f>
                      <m:r>
                        <a:rPr lang="en-US" sz="900" i="1">
                          <a:effectLst/>
                          <a:latin typeface="Cambria Math" panose="02040503050406030204" pitchFamily="18" charset="0"/>
                          <a:ea typeface="Calibri" panose="020F0502020204030204" pitchFamily="34" charset="0"/>
                          <a:cs typeface="Times New Roman" panose="02020603050405020304" pitchFamily="18" charset="0"/>
                        </a:rPr>
                        <m:t>∗</m:t>
                      </m:r>
                      <m:r>
                        <a:rPr lang="en-US" sz="900">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 Box 14">
                <a:extLst>
                  <a:ext uri="{FF2B5EF4-FFF2-40B4-BE49-F238E27FC236}">
                    <a16:creationId xmlns:a16="http://schemas.microsoft.com/office/drawing/2014/main" id="{8F752BC3-7F08-6F4C-A288-9F4F83FD1ACE}"/>
                  </a:ext>
                </a:extLst>
              </p:cNvPr>
              <p:cNvSpPr txBox="1">
                <a:spLocks noRot="1" noChangeAspect="1" noMove="1" noResize="1" noEditPoints="1" noAdjustHandles="1" noChangeArrowheads="1" noChangeShapeType="1" noTextEdit="1"/>
              </p:cNvSpPr>
              <p:nvPr/>
            </p:nvSpPr>
            <p:spPr>
              <a:xfrm>
                <a:off x="1556665" y="1437947"/>
                <a:ext cx="2076285" cy="508243"/>
              </a:xfrm>
              <a:prstGeom prst="rect">
                <a:avLst/>
              </a:prstGeom>
              <a:blipFill>
                <a:blip r:embed="rId4"/>
                <a:stretch>
                  <a:fillRect/>
                </a:stretch>
              </a:blip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6A19788B-8636-F34E-9599-7BD47992B617}"/>
              </a:ext>
            </a:extLst>
          </p:cNvPr>
          <p:cNvSpPr/>
          <p:nvPr/>
        </p:nvSpPr>
        <p:spPr>
          <a:xfrm>
            <a:off x="4580174" y="4959170"/>
            <a:ext cx="3782745" cy="103351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dirty="0">
                <a:ea typeface="Calibri" panose="020F0502020204030204" pitchFamily="34" charset="0"/>
                <a:cs typeface="Times New Roman" panose="02020603050405020304" pitchFamily="18" charset="0"/>
              </a:rPr>
              <a:t>95% of forecasts reviewed are “accurate to within half of a lane.” </a:t>
            </a:r>
          </a:p>
        </p:txBody>
      </p:sp>
    </p:spTree>
    <p:extLst>
      <p:ext uri="{BB962C8B-B14F-4D97-AF65-F5344CB8AC3E}">
        <p14:creationId xmlns:p14="http://schemas.microsoft.com/office/powerpoint/2010/main" val="134803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Large N Results</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457200" y="1448780"/>
            <a:ext cx="8229600" cy="4950551"/>
          </a:xfrm>
        </p:spPr>
        <p:txBody>
          <a:bodyPr/>
          <a:lstStyle/>
          <a:p>
            <a:pPr marL="0" indent="0">
              <a:buNone/>
            </a:pPr>
            <a:r>
              <a:rPr lang="en-US" sz="3200" b="1" dirty="0"/>
              <a:t>Traffic forecasts are more accurate for: </a:t>
            </a:r>
          </a:p>
          <a:p>
            <a:r>
              <a:rPr lang="en-US" sz="3200" dirty="0"/>
              <a:t>Higher volume roads</a:t>
            </a:r>
          </a:p>
          <a:p>
            <a:r>
              <a:rPr lang="en-US" sz="3200" dirty="0"/>
              <a:t>Higher functional classes</a:t>
            </a:r>
          </a:p>
          <a:p>
            <a:r>
              <a:rPr lang="en-US" sz="3200" dirty="0"/>
              <a:t>Shorter time horizons</a:t>
            </a:r>
          </a:p>
          <a:p>
            <a:r>
              <a:rPr lang="en-US" sz="3200" dirty="0"/>
              <a:t>Travel models over traffic count trends</a:t>
            </a:r>
          </a:p>
          <a:p>
            <a:r>
              <a:rPr lang="en-US" sz="3200" dirty="0"/>
              <a:t>Opening years with unemployment rates close to the forecast year</a:t>
            </a:r>
          </a:p>
          <a:p>
            <a:r>
              <a:rPr lang="en-US" sz="3200" dirty="0"/>
              <a:t>More recent opening &amp; forecast years</a:t>
            </a:r>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12</a:t>
            </a:fld>
            <a:endParaRPr lang="en-GB" dirty="0"/>
          </a:p>
        </p:txBody>
      </p:sp>
    </p:spTree>
    <p:extLst>
      <p:ext uri="{BB962C8B-B14F-4D97-AF65-F5344CB8AC3E}">
        <p14:creationId xmlns:p14="http://schemas.microsoft.com/office/powerpoint/2010/main" val="713874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E553-C6E8-456E-B35A-74090200C222}"/>
              </a:ext>
            </a:extLst>
          </p:cNvPr>
          <p:cNvSpPr>
            <a:spLocks noGrp="1"/>
          </p:cNvSpPr>
          <p:nvPr>
            <p:ph type="title"/>
          </p:nvPr>
        </p:nvSpPr>
        <p:spPr/>
        <p:txBody>
          <a:bodyPr/>
          <a:lstStyle/>
          <a:p>
            <a:r>
              <a:rPr lang="en-US" dirty="0"/>
              <a:t>Estimating Uncertainty</a:t>
            </a:r>
          </a:p>
        </p:txBody>
      </p:sp>
      <p:pic>
        <p:nvPicPr>
          <p:cNvPr id="6" name="Content Placeholder 5">
            <a:extLst>
              <a:ext uri="{FF2B5EF4-FFF2-40B4-BE49-F238E27FC236}">
                <a16:creationId xmlns:a16="http://schemas.microsoft.com/office/drawing/2014/main" id="{9A7A81C8-47FE-4D0F-B329-DB7D6FB013D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538790"/>
            <a:ext cx="6885765" cy="4751178"/>
          </a:xfrm>
        </p:spPr>
      </p:pic>
      <p:sp>
        <p:nvSpPr>
          <p:cNvPr id="4" name="Slide Number Placeholder 3">
            <a:extLst>
              <a:ext uri="{FF2B5EF4-FFF2-40B4-BE49-F238E27FC236}">
                <a16:creationId xmlns:a16="http://schemas.microsoft.com/office/drawing/2014/main" id="{0AB560EE-C102-4443-8E2B-C423F1E23323}"/>
              </a:ext>
            </a:extLst>
          </p:cNvPr>
          <p:cNvSpPr>
            <a:spLocks noGrp="1"/>
          </p:cNvSpPr>
          <p:nvPr>
            <p:ph type="sldNum" sz="quarter" idx="10"/>
          </p:nvPr>
        </p:nvSpPr>
        <p:spPr/>
        <p:txBody>
          <a:bodyPr/>
          <a:lstStyle/>
          <a:p>
            <a:pPr algn="ctr"/>
            <a:fld id="{DB5A3A47-29A7-45E5-923E-10FF85749154}" type="slidenum">
              <a:rPr lang="en-GB" smtClean="0"/>
              <a:pPr algn="ctr"/>
              <a:t>13</a:t>
            </a:fld>
            <a:endParaRPr lang="en-GB" dirty="0"/>
          </a:p>
        </p:txBody>
      </p:sp>
      <p:sp>
        <p:nvSpPr>
          <p:cNvPr id="7" name="TextBox 6">
            <a:extLst>
              <a:ext uri="{FF2B5EF4-FFF2-40B4-BE49-F238E27FC236}">
                <a16:creationId xmlns:a16="http://schemas.microsoft.com/office/drawing/2014/main" id="{6C07D7D3-7824-4AF4-8527-93243E16518D}"/>
              </a:ext>
            </a:extLst>
          </p:cNvPr>
          <p:cNvSpPr txBox="1"/>
          <p:nvPr/>
        </p:nvSpPr>
        <p:spPr>
          <a:xfrm>
            <a:off x="2996825" y="6219310"/>
            <a:ext cx="3150350" cy="369332"/>
          </a:xfrm>
          <a:prstGeom prst="rect">
            <a:avLst/>
          </a:prstGeom>
          <a:noFill/>
        </p:spPr>
        <p:txBody>
          <a:bodyPr wrap="square" rtlCol="0">
            <a:spAutoFit/>
          </a:bodyPr>
          <a:lstStyle/>
          <a:p>
            <a:pPr algn="ctr"/>
            <a:r>
              <a:rPr lang="en-US" b="1" dirty="0"/>
              <a:t>Forecast ADT</a:t>
            </a:r>
          </a:p>
        </p:txBody>
      </p:sp>
      <p:sp>
        <p:nvSpPr>
          <p:cNvPr id="8" name="TextBox 7">
            <a:extLst>
              <a:ext uri="{FF2B5EF4-FFF2-40B4-BE49-F238E27FC236}">
                <a16:creationId xmlns:a16="http://schemas.microsoft.com/office/drawing/2014/main" id="{8779072C-DA2A-4231-8C1B-49D1B02432E7}"/>
              </a:ext>
            </a:extLst>
          </p:cNvPr>
          <p:cNvSpPr txBox="1"/>
          <p:nvPr/>
        </p:nvSpPr>
        <p:spPr>
          <a:xfrm rot="16200000">
            <a:off x="-778949" y="3694384"/>
            <a:ext cx="3150350" cy="369332"/>
          </a:xfrm>
          <a:prstGeom prst="rect">
            <a:avLst/>
          </a:prstGeom>
          <a:noFill/>
        </p:spPr>
        <p:txBody>
          <a:bodyPr wrap="square" rtlCol="0">
            <a:spAutoFit/>
          </a:bodyPr>
          <a:lstStyle/>
          <a:p>
            <a:pPr algn="ctr"/>
            <a:r>
              <a:rPr lang="en-US" b="1" dirty="0"/>
              <a:t>Actual ADT</a:t>
            </a:r>
          </a:p>
        </p:txBody>
      </p:sp>
      <p:sp>
        <p:nvSpPr>
          <p:cNvPr id="9" name="TextBox 8">
            <a:extLst>
              <a:ext uri="{FF2B5EF4-FFF2-40B4-BE49-F238E27FC236}">
                <a16:creationId xmlns:a16="http://schemas.microsoft.com/office/drawing/2014/main" id="{CC176CD5-7B6C-4421-B8B1-69A9ED5AE89B}"/>
              </a:ext>
            </a:extLst>
          </p:cNvPr>
          <p:cNvSpPr txBox="1"/>
          <p:nvPr/>
        </p:nvSpPr>
        <p:spPr>
          <a:xfrm>
            <a:off x="4842030" y="5442963"/>
            <a:ext cx="3015335" cy="646331"/>
          </a:xfrm>
          <a:prstGeom prst="rect">
            <a:avLst/>
          </a:prstGeom>
          <a:noFill/>
        </p:spPr>
        <p:txBody>
          <a:bodyPr wrap="square" rtlCol="0">
            <a:spAutoFit/>
          </a:bodyPr>
          <a:lstStyle/>
          <a:p>
            <a:r>
              <a:rPr lang="en-US" b="1" dirty="0"/>
              <a:t>Draw lines so 95% of dots are between the lines</a:t>
            </a:r>
          </a:p>
        </p:txBody>
      </p:sp>
      <p:sp>
        <p:nvSpPr>
          <p:cNvPr id="10" name="Content Placeholder 9">
            <a:extLst>
              <a:ext uri="{FF2B5EF4-FFF2-40B4-BE49-F238E27FC236}">
                <a16:creationId xmlns:a16="http://schemas.microsoft.com/office/drawing/2014/main" id="{6BCB8072-889C-E34F-B787-2B718E9E95A4}"/>
              </a:ext>
            </a:extLst>
          </p:cNvPr>
          <p:cNvSpPr txBox="1">
            <a:spLocks/>
          </p:cNvSpPr>
          <p:nvPr/>
        </p:nvSpPr>
        <p:spPr bwMode="auto">
          <a:xfrm>
            <a:off x="1320885" y="1667777"/>
            <a:ext cx="3093597" cy="1671213"/>
          </a:xfrm>
          <a:prstGeom prst="roundRect">
            <a:avLst/>
          </a:prstGeom>
          <a:solidFill>
            <a:srgbClr val="002060"/>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fontAlgn="base">
              <a:spcBef>
                <a:spcPct val="20000"/>
              </a:spcBef>
              <a:spcAft>
                <a:spcPct val="0"/>
              </a:spcAft>
              <a:buChar char="•"/>
              <a:defRPr sz="2800">
                <a:solidFill>
                  <a:schemeClr val="lt1"/>
                </a:solidFill>
                <a:latin typeface="+mn-lt"/>
                <a:ea typeface="+mn-ea"/>
                <a:cs typeface="+mn-cs"/>
              </a:defRPr>
            </a:lvl1pPr>
            <a:lvl2pPr marL="742950" indent="-285750" algn="l" rtl="0" fontAlgn="base">
              <a:spcBef>
                <a:spcPct val="20000"/>
              </a:spcBef>
              <a:spcAft>
                <a:spcPct val="0"/>
              </a:spcAft>
              <a:buChar char="–"/>
              <a:defRPr sz="2400">
                <a:solidFill>
                  <a:schemeClr val="lt1"/>
                </a:solidFill>
                <a:latin typeface="+mn-lt"/>
                <a:ea typeface="+mn-ea"/>
                <a:cs typeface="+mn-cs"/>
              </a:defRPr>
            </a:lvl2pPr>
            <a:lvl3pPr marL="1143000" indent="-228600" algn="l" rtl="0" fontAlgn="base">
              <a:spcBef>
                <a:spcPct val="20000"/>
              </a:spcBef>
              <a:spcAft>
                <a:spcPct val="0"/>
              </a:spcAft>
              <a:buChar char="•"/>
              <a:defRPr sz="20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nSpc>
                <a:spcPct val="107000"/>
              </a:lnSpc>
              <a:spcBef>
                <a:spcPts val="0"/>
              </a:spcBef>
              <a:spcAft>
                <a:spcPts val="800"/>
              </a:spcAft>
              <a:buFontTx/>
              <a:buNone/>
            </a:pPr>
            <a:r>
              <a:rPr lang="en-US" sz="1800" kern="0" dirty="0" smtClean="0">
                <a:ea typeface="Calibri" panose="020F0502020204030204" pitchFamily="34" charset="0"/>
                <a:cs typeface="Times New Roman" panose="02020603050405020304" pitchFamily="18" charset="0"/>
              </a:rPr>
              <a:t>Our research provides a means of estimating the range of uncertainty around a forecast using quantile regression.</a:t>
            </a:r>
            <a:endParaRPr lang="en-US" sz="1800" kern="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099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5755-2681-484C-B298-96C031277ADF}"/>
              </a:ext>
            </a:extLst>
          </p:cNvPr>
          <p:cNvSpPr>
            <a:spLocks noGrp="1"/>
          </p:cNvSpPr>
          <p:nvPr>
            <p:ph type="title"/>
          </p:nvPr>
        </p:nvSpPr>
        <p:spPr/>
        <p:txBody>
          <a:bodyPr/>
          <a:lstStyle/>
          <a:p>
            <a:r>
              <a:rPr lang="en-US" dirty="0"/>
              <a:t>Estimating Uncertainty</a:t>
            </a:r>
          </a:p>
        </p:txBody>
      </p:sp>
      <p:sp>
        <p:nvSpPr>
          <p:cNvPr id="4" name="Slide Number Placeholder 3">
            <a:extLst>
              <a:ext uri="{FF2B5EF4-FFF2-40B4-BE49-F238E27FC236}">
                <a16:creationId xmlns:a16="http://schemas.microsoft.com/office/drawing/2014/main" id="{1DE02AAF-EDDE-44D6-A8D2-3268F71A082B}"/>
              </a:ext>
            </a:extLst>
          </p:cNvPr>
          <p:cNvSpPr>
            <a:spLocks noGrp="1"/>
          </p:cNvSpPr>
          <p:nvPr>
            <p:ph type="sldNum" sz="quarter" idx="10"/>
          </p:nvPr>
        </p:nvSpPr>
        <p:spPr/>
        <p:txBody>
          <a:bodyPr/>
          <a:lstStyle/>
          <a:p>
            <a:pPr algn="ctr"/>
            <a:fld id="{DB5A3A47-29A7-45E5-923E-10FF85749154}" type="slidenum">
              <a:rPr lang="en-GB" smtClean="0"/>
              <a:pPr algn="ctr"/>
              <a:t>14</a:t>
            </a:fld>
            <a:endParaRPr lang="en-GB" dirty="0"/>
          </a:p>
        </p:txBody>
      </p:sp>
      <p:sp>
        <p:nvSpPr>
          <p:cNvPr id="6" name="Content Placeholder 2">
            <a:extLst>
              <a:ext uri="{FF2B5EF4-FFF2-40B4-BE49-F238E27FC236}">
                <a16:creationId xmlns:a16="http://schemas.microsoft.com/office/drawing/2014/main" id="{EB99083D-0C20-4139-A4A0-26A765CBFFCF}"/>
              </a:ext>
            </a:extLst>
          </p:cNvPr>
          <p:cNvSpPr>
            <a:spLocks noGrp="1"/>
          </p:cNvSpPr>
          <p:nvPr>
            <p:ph idx="1"/>
          </p:nvPr>
        </p:nvSpPr>
        <p:spPr>
          <a:xfrm>
            <a:off x="330200" y="1313765"/>
            <a:ext cx="8489950" cy="5023535"/>
          </a:xfrm>
        </p:spPr>
        <p:txBody>
          <a:bodyPr/>
          <a:lstStyle/>
          <a:p>
            <a:pPr marL="0" indent="0">
              <a:buNone/>
            </a:pPr>
            <a:r>
              <a:rPr lang="en-US" dirty="0"/>
              <a:t>To draw a line through the middle of the cloud, we use </a:t>
            </a:r>
            <a:r>
              <a:rPr lang="en-US" b="1" dirty="0"/>
              <a:t>regression</a:t>
            </a:r>
            <a:r>
              <a:rPr lang="en-US" dirty="0"/>
              <a:t>.</a:t>
            </a:r>
          </a:p>
          <a:p>
            <a:pPr marL="0" indent="0">
              <a:buNone/>
            </a:pPr>
            <a:endParaRPr lang="en-US" dirty="0"/>
          </a:p>
          <a:p>
            <a:pPr marL="0" indent="0">
              <a:buNone/>
            </a:pPr>
            <a:r>
              <a:rPr lang="en-US" dirty="0"/>
              <a:t>To draw a line along the edge of the cloud, we use </a:t>
            </a:r>
            <a:r>
              <a:rPr lang="en-US" b="1" dirty="0"/>
              <a:t>quantile regression</a:t>
            </a:r>
            <a:r>
              <a:rPr lang="en-US" dirty="0"/>
              <a:t>.  It’s the same thing, but for a specific percentile instead of the mean.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2546CF0-C89A-4B80-9335-1FC00112A64A}"/>
                  </a:ext>
                </a:extLst>
              </p:cNvPr>
              <p:cNvSpPr/>
              <p:nvPr/>
            </p:nvSpPr>
            <p:spPr>
              <a:xfrm>
                <a:off x="1691680" y="5724255"/>
                <a:ext cx="4987711" cy="584775"/>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5</m:t>
                          </m:r>
                          <m:r>
                            <a:rPr lang="en-US" sz="3200" b="0" i="1" smtClean="0">
                              <a:latin typeface="Cambria Math" panose="02040503050406030204" pitchFamily="18" charset="0"/>
                            </a:rPr>
                            <m:t>𝑡h</m:t>
                          </m:r>
                        </m:sub>
                      </m:sSub>
                      <m:r>
                        <a:rPr lang="en-US" sz="3200" b="0" i="0" smtClean="0">
                          <a:latin typeface="Cambria Math" panose="02040503050406030204" pitchFamily="18" charset="0"/>
                        </a:rPr>
                        <m:t>  </m:t>
                      </m:r>
                      <m:r>
                        <a:rPr lang="en-US" sz="3200" i="0">
                          <a:latin typeface="Cambria Math" panose="02040503050406030204" pitchFamily="18" charset="0"/>
                        </a:rPr>
                        <m:t>=</m:t>
                      </m:r>
                      <m:r>
                        <a:rPr lang="en-US" sz="3200" b="0" i="0" smtClean="0">
                          <a:latin typeface="Cambria Math" panose="02040503050406030204" pitchFamily="18" charset="0"/>
                        </a:rPr>
                        <m:t>−826</m:t>
                      </m:r>
                      <m:r>
                        <a:rPr lang="en-US" sz="3200" i="0">
                          <a:latin typeface="Cambria Math" panose="02040503050406030204" pitchFamily="18" charset="0"/>
                        </a:rPr>
                        <m:t>+</m:t>
                      </m:r>
                      <m:r>
                        <a:rPr lang="en-US" sz="3200" b="0" i="1" smtClean="0">
                          <a:latin typeface="Cambria Math" panose="02040503050406030204" pitchFamily="18" charset="0"/>
                        </a:rPr>
                        <m:t>0.62</m:t>
                      </m:r>
                      <m:r>
                        <a:rPr lang="en-US" sz="3200" b="0" i="1" smtClean="0">
                          <a:latin typeface="Cambria Math" panose="02040503050406030204" pitchFamily="18" charset="0"/>
                        </a:rPr>
                        <m:t>𝐹</m:t>
                      </m:r>
                      <m:r>
                        <a:rPr lang="en-US" sz="3200" i="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5" name="Rectangle 4">
                <a:extLst>
                  <a:ext uri="{FF2B5EF4-FFF2-40B4-BE49-F238E27FC236}">
                    <a16:creationId xmlns:a16="http://schemas.microsoft.com/office/drawing/2014/main" id="{C2546CF0-C89A-4B80-9335-1FC00112A64A}"/>
                  </a:ext>
                </a:extLst>
              </p:cNvPr>
              <p:cNvSpPr>
                <a:spLocks noRot="1" noChangeAspect="1" noMove="1" noResize="1" noEditPoints="1" noAdjustHandles="1" noChangeArrowheads="1" noChangeShapeType="1" noTextEdit="1"/>
              </p:cNvSpPr>
              <p:nvPr/>
            </p:nvSpPr>
            <p:spPr>
              <a:xfrm>
                <a:off x="1691680" y="5724255"/>
                <a:ext cx="4987711"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FFB5A21-63A6-419B-87F2-70F74B445AC5}"/>
                  </a:ext>
                </a:extLst>
              </p:cNvPr>
              <p:cNvSpPr/>
              <p:nvPr/>
            </p:nvSpPr>
            <p:spPr>
              <a:xfrm>
                <a:off x="1601670" y="5049180"/>
                <a:ext cx="4986109" cy="584775"/>
              </a:xfrm>
              <a:prstGeom prst="rect">
                <a:avLst/>
              </a:prstGeom>
            </p:spPr>
            <p:txBody>
              <a:bodyPr wrap="none">
                <a:spAutoFit/>
              </a:bodyPr>
              <a:lstStyle/>
              <a:p>
                <a:pPr/>
                <a14:m>
                  <m:oMathPara xmlns:m="http://schemas.openxmlformats.org/officeDocument/2006/math">
                    <m:oMathParaPr>
                      <m:jc m:val="right"/>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50</m:t>
                          </m:r>
                          <m:r>
                            <a:rPr lang="en-US" sz="3200" b="0" i="1" smtClean="0">
                              <a:latin typeface="Cambria Math" panose="02040503050406030204" pitchFamily="18" charset="0"/>
                            </a:rPr>
                            <m:t>𝑡h</m:t>
                          </m:r>
                        </m:sub>
                      </m:sSub>
                      <m:r>
                        <a:rPr lang="en-US" sz="3200" i="0">
                          <a:latin typeface="Cambria Math" panose="02040503050406030204" pitchFamily="18" charset="0"/>
                        </a:rPr>
                        <m:t>=</m:t>
                      </m:r>
                      <m:r>
                        <a:rPr lang="en-US" sz="3200" b="0" i="0" smtClean="0">
                          <a:latin typeface="Cambria Math" panose="02040503050406030204" pitchFamily="18" charset="0"/>
                        </a:rPr>
                        <m:t>     37</m:t>
                      </m:r>
                      <m:r>
                        <a:rPr lang="en-US" sz="3200" i="0">
                          <a:latin typeface="Cambria Math" panose="02040503050406030204" pitchFamily="18" charset="0"/>
                        </a:rPr>
                        <m:t>+</m:t>
                      </m:r>
                      <m:r>
                        <a:rPr lang="en-US" sz="3200" b="0" i="1" smtClean="0">
                          <a:latin typeface="Cambria Math" panose="02040503050406030204" pitchFamily="18" charset="0"/>
                        </a:rPr>
                        <m:t>0.94</m:t>
                      </m:r>
                      <m:r>
                        <a:rPr lang="en-US" sz="3200" b="0" i="1" smtClean="0">
                          <a:latin typeface="Cambria Math" panose="02040503050406030204" pitchFamily="18" charset="0"/>
                        </a:rPr>
                        <m:t>𝐹</m:t>
                      </m:r>
                      <m:r>
                        <a:rPr lang="en-US" sz="3200" i="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7" name="Rectangle 6">
                <a:extLst>
                  <a:ext uri="{FF2B5EF4-FFF2-40B4-BE49-F238E27FC236}">
                    <a16:creationId xmlns:a16="http://schemas.microsoft.com/office/drawing/2014/main" id="{2FFB5A21-63A6-419B-87F2-70F74B445AC5}"/>
                  </a:ext>
                </a:extLst>
              </p:cNvPr>
              <p:cNvSpPr>
                <a:spLocks noRot="1" noChangeAspect="1" noMove="1" noResize="1" noEditPoints="1" noAdjustHandles="1" noChangeArrowheads="1" noChangeShapeType="1" noTextEdit="1"/>
              </p:cNvSpPr>
              <p:nvPr/>
            </p:nvSpPr>
            <p:spPr>
              <a:xfrm>
                <a:off x="1601670" y="5049180"/>
                <a:ext cx="4986109"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03C14E2-3B8B-4EA2-8F9C-94D640E10006}"/>
                  </a:ext>
                </a:extLst>
              </p:cNvPr>
              <p:cNvSpPr/>
              <p:nvPr/>
            </p:nvSpPr>
            <p:spPr>
              <a:xfrm>
                <a:off x="1736685" y="4374105"/>
                <a:ext cx="4984505" cy="584775"/>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95</m:t>
                          </m:r>
                          <m:r>
                            <a:rPr lang="en-US" sz="3200" b="0" i="1" smtClean="0">
                              <a:latin typeface="Cambria Math" panose="02040503050406030204" pitchFamily="18" charset="0"/>
                            </a:rPr>
                            <m:t>𝑡h</m:t>
                          </m:r>
                        </m:sub>
                      </m:sSub>
                      <m:r>
                        <a:rPr lang="en-US" sz="3200" b="0" i="1" smtClean="0">
                          <a:latin typeface="Cambria Math" panose="02040503050406030204" pitchFamily="18" charset="0"/>
                        </a:rPr>
                        <m:t> </m:t>
                      </m:r>
                      <m:r>
                        <a:rPr lang="en-US" sz="3200" i="0">
                          <a:latin typeface="Cambria Math" panose="02040503050406030204" pitchFamily="18" charset="0"/>
                        </a:rPr>
                        <m:t>=</m:t>
                      </m:r>
                      <m:r>
                        <a:rPr lang="en-US" sz="3200" b="0" i="0" smtClean="0">
                          <a:latin typeface="Cambria Math" panose="02040503050406030204" pitchFamily="18" charset="0"/>
                        </a:rPr>
                        <m:t>2940</m:t>
                      </m:r>
                      <m:r>
                        <a:rPr lang="en-US" sz="3200" i="0">
                          <a:latin typeface="Cambria Math" panose="02040503050406030204" pitchFamily="18" charset="0"/>
                        </a:rPr>
                        <m:t>+</m:t>
                      </m:r>
                      <m:r>
                        <a:rPr lang="en-US" sz="3200" b="0" i="1" smtClean="0">
                          <a:latin typeface="Cambria Math" panose="02040503050406030204" pitchFamily="18" charset="0"/>
                        </a:rPr>
                        <m:t>1.42</m:t>
                      </m:r>
                      <m:r>
                        <a:rPr lang="en-US" sz="3200" b="0" i="1" smtClean="0">
                          <a:latin typeface="Cambria Math" panose="02040503050406030204" pitchFamily="18" charset="0"/>
                        </a:rPr>
                        <m:t>𝐹</m:t>
                      </m:r>
                      <m:r>
                        <a:rPr lang="en-US" sz="3200" i="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8" name="Rectangle 7">
                <a:extLst>
                  <a:ext uri="{FF2B5EF4-FFF2-40B4-BE49-F238E27FC236}">
                    <a16:creationId xmlns:a16="http://schemas.microsoft.com/office/drawing/2014/main" id="{603C14E2-3B8B-4EA2-8F9C-94D640E10006}"/>
                  </a:ext>
                </a:extLst>
              </p:cNvPr>
              <p:cNvSpPr>
                <a:spLocks noRot="1" noChangeAspect="1" noMove="1" noResize="1" noEditPoints="1" noAdjustHandles="1" noChangeArrowheads="1" noChangeShapeType="1" noTextEdit="1"/>
              </p:cNvSpPr>
              <p:nvPr/>
            </p:nvSpPr>
            <p:spPr>
              <a:xfrm>
                <a:off x="1736685" y="4374105"/>
                <a:ext cx="4984505"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8208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5755-2681-484C-B298-96C031277ADF}"/>
              </a:ext>
            </a:extLst>
          </p:cNvPr>
          <p:cNvSpPr>
            <a:spLocks noGrp="1"/>
          </p:cNvSpPr>
          <p:nvPr>
            <p:ph type="title"/>
          </p:nvPr>
        </p:nvSpPr>
        <p:spPr/>
        <p:txBody>
          <a:bodyPr/>
          <a:lstStyle/>
          <a:p>
            <a:r>
              <a:rPr lang="en-US" dirty="0"/>
              <a:t>Quantile Regression Output</a:t>
            </a:r>
          </a:p>
        </p:txBody>
      </p:sp>
      <p:sp>
        <p:nvSpPr>
          <p:cNvPr id="4" name="Slide Number Placeholder 3">
            <a:extLst>
              <a:ext uri="{FF2B5EF4-FFF2-40B4-BE49-F238E27FC236}">
                <a16:creationId xmlns:a16="http://schemas.microsoft.com/office/drawing/2014/main" id="{1DE02AAF-EDDE-44D6-A8D2-3268F71A082B}"/>
              </a:ext>
            </a:extLst>
          </p:cNvPr>
          <p:cNvSpPr>
            <a:spLocks noGrp="1"/>
          </p:cNvSpPr>
          <p:nvPr>
            <p:ph type="sldNum" sz="quarter" idx="10"/>
          </p:nvPr>
        </p:nvSpPr>
        <p:spPr/>
        <p:txBody>
          <a:bodyPr/>
          <a:lstStyle/>
          <a:p>
            <a:pPr algn="ctr"/>
            <a:fld id="{DB5A3A47-29A7-45E5-923E-10FF85749154}" type="slidenum">
              <a:rPr lang="en-GB" smtClean="0"/>
              <a:pPr algn="ctr"/>
              <a:t>15</a:t>
            </a:fld>
            <a:endParaRPr lang="en-GB" dirty="0"/>
          </a:p>
        </p:txBody>
      </p:sp>
      <p:pic>
        <p:nvPicPr>
          <p:cNvPr id="6" name="Picture 5">
            <a:extLst>
              <a:ext uri="{FF2B5EF4-FFF2-40B4-BE49-F238E27FC236}">
                <a16:creationId xmlns:a16="http://schemas.microsoft.com/office/drawing/2014/main" id="{83CBF98C-D0F0-4E41-B3C5-ABD79783DB8B}"/>
              </a:ext>
            </a:extLst>
          </p:cNvPr>
          <p:cNvPicPr>
            <a:picLocks noChangeAspect="1"/>
          </p:cNvPicPr>
          <p:nvPr/>
        </p:nvPicPr>
        <p:blipFill>
          <a:blip r:embed="rId3"/>
          <a:stretch>
            <a:fillRect/>
          </a:stretch>
        </p:blipFill>
        <p:spPr>
          <a:xfrm>
            <a:off x="341530" y="1384869"/>
            <a:ext cx="8370930" cy="5088397"/>
          </a:xfrm>
          <a:prstGeom prst="rect">
            <a:avLst/>
          </a:prstGeom>
        </p:spPr>
      </p:pic>
      <p:cxnSp>
        <p:nvCxnSpPr>
          <p:cNvPr id="5" name="Straight Arrow Connector 4"/>
          <p:cNvCxnSpPr/>
          <p:nvPr/>
        </p:nvCxnSpPr>
        <p:spPr>
          <a:xfrm>
            <a:off x="4752020" y="5229200"/>
            <a:ext cx="0" cy="675075"/>
          </a:xfrm>
          <a:prstGeom prst="straightConnector1">
            <a:avLst/>
          </a:prstGeom>
          <a:ln w="57150">
            <a:solidFill>
              <a:srgbClr val="02339E"/>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421650" y="4599130"/>
            <a:ext cx="3330370" cy="0"/>
          </a:xfrm>
          <a:prstGeom prst="straightConnector1">
            <a:avLst/>
          </a:prstGeom>
          <a:ln w="38100">
            <a:solidFill>
              <a:srgbClr val="02339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21650" y="2573905"/>
            <a:ext cx="3330370" cy="0"/>
          </a:xfrm>
          <a:prstGeom prst="straightConnector1">
            <a:avLst/>
          </a:prstGeom>
          <a:ln w="38100">
            <a:solidFill>
              <a:srgbClr val="02339E"/>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1650" y="2266128"/>
            <a:ext cx="855095" cy="307777"/>
          </a:xfrm>
          <a:prstGeom prst="rect">
            <a:avLst/>
          </a:prstGeom>
          <a:noFill/>
        </p:spPr>
        <p:txBody>
          <a:bodyPr wrap="square" rtlCol="0">
            <a:spAutoFit/>
          </a:bodyPr>
          <a:lstStyle/>
          <a:p>
            <a:r>
              <a:rPr lang="en-US" sz="1400" b="1" dirty="0" smtClean="0"/>
              <a:t>46,000</a:t>
            </a:r>
            <a:endParaRPr lang="en-US" sz="1400" b="1" dirty="0"/>
          </a:p>
        </p:txBody>
      </p:sp>
      <p:sp>
        <p:nvSpPr>
          <p:cNvPr id="11" name="TextBox 10"/>
          <p:cNvSpPr txBox="1"/>
          <p:nvPr/>
        </p:nvSpPr>
        <p:spPr>
          <a:xfrm>
            <a:off x="1421649" y="4233633"/>
            <a:ext cx="855095" cy="307777"/>
          </a:xfrm>
          <a:prstGeom prst="rect">
            <a:avLst/>
          </a:prstGeom>
          <a:noFill/>
        </p:spPr>
        <p:txBody>
          <a:bodyPr wrap="square" rtlCol="0">
            <a:spAutoFit/>
          </a:bodyPr>
          <a:lstStyle/>
          <a:p>
            <a:r>
              <a:rPr lang="en-US" sz="1400" b="1" dirty="0" smtClean="0"/>
              <a:t>18,000</a:t>
            </a:r>
            <a:endParaRPr lang="en-US" sz="1400" b="1" dirty="0"/>
          </a:p>
        </p:txBody>
      </p:sp>
    </p:spTree>
    <p:extLst>
      <p:ext uri="{BB962C8B-B14F-4D97-AF65-F5344CB8AC3E}">
        <p14:creationId xmlns:p14="http://schemas.microsoft.com/office/powerpoint/2010/main" val="193950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230B-3653-482C-830F-077A104D8100}"/>
              </a:ext>
            </a:extLst>
          </p:cNvPr>
          <p:cNvSpPr>
            <a:spLocks noGrp="1"/>
          </p:cNvSpPr>
          <p:nvPr>
            <p:ph type="title"/>
          </p:nvPr>
        </p:nvSpPr>
        <p:spPr/>
        <p:txBody>
          <a:bodyPr/>
          <a:lstStyle/>
          <a:p>
            <a:r>
              <a:rPr lang="en-US" dirty="0"/>
              <a:t>3. Deep Dive Results</a:t>
            </a:r>
          </a:p>
        </p:txBody>
      </p:sp>
      <p:sp>
        <p:nvSpPr>
          <p:cNvPr id="3" name="Text Placeholder 2">
            <a:extLst>
              <a:ext uri="{FF2B5EF4-FFF2-40B4-BE49-F238E27FC236}">
                <a16:creationId xmlns:a16="http://schemas.microsoft.com/office/drawing/2014/main" id="{3E245459-F341-4A5A-A118-7A06815F39CE}"/>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71C8C70A-1F80-48C7-B4D6-363F7C258A34}"/>
              </a:ext>
            </a:extLst>
          </p:cNvPr>
          <p:cNvPicPr>
            <a:picLocks noChangeAspect="1"/>
          </p:cNvPicPr>
          <p:nvPr/>
        </p:nvPicPr>
        <p:blipFill rotWithShape="1">
          <a:blip r:embed="rId3">
            <a:extLst>
              <a:ext uri="{28A0092B-C50C-407E-A947-70E740481C1C}">
                <a14:useLocalDpi xmlns:a14="http://schemas.microsoft.com/office/drawing/2010/main" val="0"/>
              </a:ext>
            </a:extLst>
          </a:blip>
          <a:srcRect b="11503"/>
          <a:stretch/>
        </p:blipFill>
        <p:spPr>
          <a:xfrm>
            <a:off x="-18755" y="0"/>
            <a:ext cx="9163775" cy="5838940"/>
          </a:xfrm>
          <a:prstGeom prst="rect">
            <a:avLst/>
          </a:prstGeom>
        </p:spPr>
      </p:pic>
    </p:spTree>
    <p:extLst>
      <p:ext uri="{BB962C8B-B14F-4D97-AF65-F5344CB8AC3E}">
        <p14:creationId xmlns:p14="http://schemas.microsoft.com/office/powerpoint/2010/main" val="4139150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Deep Dives</a:t>
            </a:r>
          </a:p>
        </p:txBody>
      </p:sp>
      <p:sp>
        <p:nvSpPr>
          <p:cNvPr id="3" name="Text Placeholder 2">
            <a:extLst>
              <a:ext uri="{FF2B5EF4-FFF2-40B4-BE49-F238E27FC236}">
                <a16:creationId xmlns:a16="http://schemas.microsoft.com/office/drawing/2014/main" id="{75EABBB8-7966-4400-A8DE-85E7B7F12488}"/>
              </a:ext>
            </a:extLst>
          </p:cNvPr>
          <p:cNvSpPr>
            <a:spLocks noGrp="1"/>
          </p:cNvSpPr>
          <p:nvPr>
            <p:ph type="body" idx="1"/>
          </p:nvPr>
        </p:nvSpPr>
        <p:spPr>
          <a:xfrm>
            <a:off x="457199" y="1410001"/>
            <a:ext cx="6230035" cy="578839"/>
          </a:xfrm>
        </p:spPr>
        <p:txBody>
          <a:bodyPr/>
          <a:lstStyle/>
          <a:p>
            <a:r>
              <a:rPr lang="en-US" dirty="0"/>
              <a:t>Projects selected for Deep Dives	</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457200" y="2174874"/>
            <a:ext cx="4474840" cy="4134445"/>
          </a:xfrm>
        </p:spPr>
        <p:txBody>
          <a:bodyPr/>
          <a:lstStyle/>
          <a:p>
            <a:r>
              <a:rPr lang="en-US" sz="2000" dirty="0"/>
              <a:t>Eastown Road Extension Project, Lima, Ohio</a:t>
            </a:r>
          </a:p>
          <a:p>
            <a:r>
              <a:rPr lang="en-US" sz="2000" dirty="0"/>
              <a:t>Indian River Street Bridge Project, Palm City, Florida</a:t>
            </a:r>
          </a:p>
          <a:p>
            <a:r>
              <a:rPr lang="en-US" sz="2000" dirty="0"/>
              <a:t>Central Artery Tunnel, Boston, Massachusetts</a:t>
            </a:r>
          </a:p>
          <a:p>
            <a:r>
              <a:rPr lang="en-US" sz="2000" dirty="0"/>
              <a:t>Cynthiana Bypass, Cynthiana, Kentucky</a:t>
            </a:r>
          </a:p>
          <a:p>
            <a:r>
              <a:rPr lang="en-US" sz="2000" dirty="0"/>
              <a:t>South Bay Expressway, San Diego, California</a:t>
            </a:r>
          </a:p>
          <a:p>
            <a:r>
              <a:rPr lang="en-US" sz="2000" dirty="0"/>
              <a:t>US-41 (later renamed I-41), Brown County, Wisconsin</a:t>
            </a:r>
          </a:p>
          <a:p>
            <a:endParaRPr lang="en-US" sz="2000" dirty="0"/>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17</a:t>
            </a:fld>
            <a:endParaRPr lang="en-GB" dirty="0"/>
          </a:p>
        </p:txBody>
      </p:sp>
      <p:pic>
        <p:nvPicPr>
          <p:cNvPr id="6" name="Picture 5">
            <a:extLst>
              <a:ext uri="{FF2B5EF4-FFF2-40B4-BE49-F238E27FC236}">
                <a16:creationId xmlns:a16="http://schemas.microsoft.com/office/drawing/2014/main" id="{7EC101F1-25D2-49DE-9BB3-D41C45DBD9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7015" y="2573905"/>
            <a:ext cx="4257347" cy="2469261"/>
          </a:xfrm>
          <a:prstGeom prst="rect">
            <a:avLst/>
          </a:prstGeom>
        </p:spPr>
      </p:pic>
      <p:sp>
        <p:nvSpPr>
          <p:cNvPr id="8" name="Oval 7">
            <a:extLst>
              <a:ext uri="{FF2B5EF4-FFF2-40B4-BE49-F238E27FC236}">
                <a16:creationId xmlns:a16="http://schemas.microsoft.com/office/drawing/2014/main" id="{E3DF4245-7CFF-4EC2-B23B-48564933FABF}"/>
              </a:ext>
            </a:extLst>
          </p:cNvPr>
          <p:cNvSpPr/>
          <p:nvPr/>
        </p:nvSpPr>
        <p:spPr>
          <a:xfrm>
            <a:off x="8262410" y="4599130"/>
            <a:ext cx="225025" cy="16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C97DCF-38D3-410C-8A0B-519E39D01073}"/>
              </a:ext>
            </a:extLst>
          </p:cNvPr>
          <p:cNvSpPr/>
          <p:nvPr/>
        </p:nvSpPr>
        <p:spPr>
          <a:xfrm>
            <a:off x="7497325" y="3180019"/>
            <a:ext cx="225025" cy="16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B71CD7-CCFF-4F35-A954-C4D9A9FAECB4}"/>
              </a:ext>
            </a:extLst>
          </p:cNvPr>
          <p:cNvSpPr/>
          <p:nvPr/>
        </p:nvSpPr>
        <p:spPr>
          <a:xfrm>
            <a:off x="8639835" y="3204113"/>
            <a:ext cx="225025" cy="16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6DF5D4-4994-4924-A882-BA957C2DCBC8}"/>
              </a:ext>
            </a:extLst>
          </p:cNvPr>
          <p:cNvSpPr/>
          <p:nvPr/>
        </p:nvSpPr>
        <p:spPr>
          <a:xfrm>
            <a:off x="7722350" y="3724539"/>
            <a:ext cx="225025" cy="16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F0D5690-DE5C-442F-BD45-BAD85AF7200E}"/>
              </a:ext>
            </a:extLst>
          </p:cNvPr>
          <p:cNvSpPr/>
          <p:nvPr/>
        </p:nvSpPr>
        <p:spPr>
          <a:xfrm>
            <a:off x="5562110" y="4019743"/>
            <a:ext cx="225025" cy="16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02DCAD0-626F-4C81-BCBC-D004B0E80B89}"/>
              </a:ext>
            </a:extLst>
          </p:cNvPr>
          <p:cNvSpPr/>
          <p:nvPr/>
        </p:nvSpPr>
        <p:spPr>
          <a:xfrm>
            <a:off x="7812360" y="3486033"/>
            <a:ext cx="225025" cy="167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96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pPr algn="l"/>
            <a:r>
              <a:rPr lang="en-US" dirty="0"/>
              <a:t>Deep Dive Methodology</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206515" y="1448780"/>
            <a:ext cx="4320480" cy="4134445"/>
          </a:xfrm>
        </p:spPr>
        <p:txBody>
          <a:bodyPr/>
          <a:lstStyle/>
          <a:p>
            <a:r>
              <a:rPr lang="en-US" dirty="0"/>
              <a:t>Collect data:</a:t>
            </a:r>
          </a:p>
          <a:p>
            <a:pPr lvl="1"/>
            <a:r>
              <a:rPr lang="en-US" dirty="0"/>
              <a:t>Public Documents</a:t>
            </a:r>
          </a:p>
          <a:p>
            <a:pPr lvl="1"/>
            <a:r>
              <a:rPr lang="en-US" dirty="0"/>
              <a:t>Project Specific Documents</a:t>
            </a:r>
          </a:p>
          <a:p>
            <a:pPr lvl="1"/>
            <a:r>
              <a:rPr lang="en-US" dirty="0"/>
              <a:t>Model Runs</a:t>
            </a:r>
          </a:p>
          <a:p>
            <a:r>
              <a:rPr lang="en-US" dirty="0"/>
              <a:t>Investigate sources of errors as cited in previous research:</a:t>
            </a:r>
          </a:p>
          <a:p>
            <a:pPr lvl="1"/>
            <a:r>
              <a:rPr lang="en-US" dirty="0"/>
              <a:t>Employment, Population projections etc.</a:t>
            </a:r>
          </a:p>
          <a:p>
            <a:r>
              <a:rPr lang="en-US" dirty="0"/>
              <a:t>Adjust forecasts by elasticity analysis</a:t>
            </a:r>
          </a:p>
          <a:p>
            <a:r>
              <a:rPr lang="en-US" dirty="0"/>
              <a:t>Run the model with updated information</a:t>
            </a:r>
          </a:p>
          <a:p>
            <a:pPr lvl="1"/>
            <a:endParaRPr lang="en-US" dirty="0"/>
          </a:p>
          <a:p>
            <a:endParaRPr lang="en-US" dirty="0"/>
          </a:p>
          <a:p>
            <a:endParaRPr lang="en-US" sz="1800" dirty="0"/>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18</a:t>
            </a:fld>
            <a:endParaRPr lang="en-GB" dirty="0"/>
          </a:p>
        </p:txBody>
      </p:sp>
      <p:pic>
        <p:nvPicPr>
          <p:cNvPr id="6" name="Picture 5">
            <a:extLst>
              <a:ext uri="{FF2B5EF4-FFF2-40B4-BE49-F238E27FC236}">
                <a16:creationId xmlns:a16="http://schemas.microsoft.com/office/drawing/2014/main" id="{0937FC36-14F1-458E-AF2B-4DE6444FD54B}"/>
              </a:ext>
            </a:extLst>
          </p:cNvPr>
          <p:cNvPicPr>
            <a:picLocks noChangeAspect="1"/>
          </p:cNvPicPr>
          <p:nvPr/>
        </p:nvPicPr>
        <p:blipFill>
          <a:blip r:embed="rId3"/>
          <a:stretch>
            <a:fillRect/>
          </a:stretch>
        </p:blipFill>
        <p:spPr>
          <a:xfrm>
            <a:off x="5931147" y="657365"/>
            <a:ext cx="3161756" cy="3352779"/>
          </a:xfrm>
          <a:prstGeom prst="rect">
            <a:avLst/>
          </a:prstGeom>
        </p:spPr>
      </p:pic>
      <p:pic>
        <p:nvPicPr>
          <p:cNvPr id="8" name="Picture 7">
            <a:extLst>
              <a:ext uri="{FF2B5EF4-FFF2-40B4-BE49-F238E27FC236}">
                <a16:creationId xmlns:a16="http://schemas.microsoft.com/office/drawing/2014/main" id="{F31F1508-DCB2-48AC-9F41-EE007F82752F}"/>
              </a:ext>
            </a:extLst>
          </p:cNvPr>
          <p:cNvPicPr>
            <a:picLocks noChangeAspect="1"/>
          </p:cNvPicPr>
          <p:nvPr/>
        </p:nvPicPr>
        <p:blipFill rotWithShape="1">
          <a:blip r:embed="rId4"/>
          <a:srcRect r="24899"/>
          <a:stretch/>
        </p:blipFill>
        <p:spPr>
          <a:xfrm>
            <a:off x="4405961" y="3429000"/>
            <a:ext cx="4297244" cy="3057660"/>
          </a:xfrm>
          <a:prstGeom prst="rect">
            <a:avLst/>
          </a:prstGeom>
        </p:spPr>
      </p:pic>
    </p:spTree>
    <p:extLst>
      <p:ext uri="{BB962C8B-B14F-4D97-AF65-F5344CB8AC3E}">
        <p14:creationId xmlns:p14="http://schemas.microsoft.com/office/powerpoint/2010/main" val="2425437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4391-D9E7-4DED-BAA6-DE5449C10A26}"/>
              </a:ext>
            </a:extLst>
          </p:cNvPr>
          <p:cNvSpPr>
            <a:spLocks noGrp="1"/>
          </p:cNvSpPr>
          <p:nvPr>
            <p:ph type="title"/>
          </p:nvPr>
        </p:nvSpPr>
        <p:spPr/>
        <p:txBody>
          <a:bodyPr/>
          <a:lstStyle/>
          <a:p>
            <a:r>
              <a:rPr lang="en-US" dirty="0"/>
              <a:t>Step 1: Document forecast &amp; actual volumes by segment</a:t>
            </a:r>
          </a:p>
        </p:txBody>
      </p:sp>
      <p:sp>
        <p:nvSpPr>
          <p:cNvPr id="4" name="Slide Number Placeholder 3">
            <a:extLst>
              <a:ext uri="{FF2B5EF4-FFF2-40B4-BE49-F238E27FC236}">
                <a16:creationId xmlns:a16="http://schemas.microsoft.com/office/drawing/2014/main" id="{E6C84079-89B5-44E9-8501-CEE606701412}"/>
              </a:ext>
            </a:extLst>
          </p:cNvPr>
          <p:cNvSpPr>
            <a:spLocks noGrp="1"/>
          </p:cNvSpPr>
          <p:nvPr>
            <p:ph type="sldNum" sz="quarter" idx="10"/>
          </p:nvPr>
        </p:nvSpPr>
        <p:spPr/>
        <p:txBody>
          <a:bodyPr/>
          <a:lstStyle/>
          <a:p>
            <a:pPr algn="ctr"/>
            <a:fld id="{DB5A3A47-29A7-45E5-923E-10FF85749154}" type="slidenum">
              <a:rPr lang="en-GB" smtClean="0"/>
              <a:pPr algn="ctr"/>
              <a:t>19</a:t>
            </a:fld>
            <a:endParaRPr lang="en-GB" dirty="0"/>
          </a:p>
        </p:txBody>
      </p:sp>
      <p:pic>
        <p:nvPicPr>
          <p:cNvPr id="5" name="Picture 4">
            <a:extLst>
              <a:ext uri="{FF2B5EF4-FFF2-40B4-BE49-F238E27FC236}">
                <a16:creationId xmlns:a16="http://schemas.microsoft.com/office/drawing/2014/main" id="{C15F66BA-3DD6-4E5E-8238-F5D7CFB8BBAE}"/>
              </a:ext>
            </a:extLst>
          </p:cNvPr>
          <p:cNvPicPr>
            <a:picLocks noChangeAspect="1"/>
          </p:cNvPicPr>
          <p:nvPr/>
        </p:nvPicPr>
        <p:blipFill>
          <a:blip r:embed="rId3"/>
          <a:stretch>
            <a:fillRect/>
          </a:stretch>
        </p:blipFill>
        <p:spPr>
          <a:xfrm>
            <a:off x="161510" y="1943835"/>
            <a:ext cx="8685965" cy="4569688"/>
          </a:xfrm>
          <a:prstGeom prst="rect">
            <a:avLst/>
          </a:prstGeom>
        </p:spPr>
      </p:pic>
    </p:spTree>
    <p:extLst>
      <p:ext uri="{BB962C8B-B14F-4D97-AF65-F5344CB8AC3E}">
        <p14:creationId xmlns:p14="http://schemas.microsoft.com/office/powerpoint/2010/main" val="119319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A5DF4E-E598-497D-B8CA-97F8B2E8E612}"/>
              </a:ext>
            </a:extLst>
          </p:cNvPr>
          <p:cNvSpPr>
            <a:spLocks noGrp="1"/>
          </p:cNvSpPr>
          <p:nvPr>
            <p:ph type="sldNum" sz="quarter" idx="10"/>
          </p:nvPr>
        </p:nvSpPr>
        <p:spPr/>
        <p:txBody>
          <a:bodyPr/>
          <a:lstStyle/>
          <a:p>
            <a:pPr algn="ctr"/>
            <a:fld id="{DB5A3A47-29A7-45E5-923E-10FF85749154}" type="slidenum">
              <a:rPr lang="en-GB" smtClean="0"/>
              <a:pPr algn="ctr"/>
              <a:t>2</a:t>
            </a:fld>
            <a:endParaRPr lang="en-GB" dirty="0"/>
          </a:p>
        </p:txBody>
      </p:sp>
      <p:sp>
        <p:nvSpPr>
          <p:cNvPr id="5" name="Rectangle 4">
            <a:extLst>
              <a:ext uri="{FF2B5EF4-FFF2-40B4-BE49-F238E27FC236}">
                <a16:creationId xmlns:a16="http://schemas.microsoft.com/office/drawing/2014/main" id="{581E8639-0E74-4E87-A76B-006061A143A0}"/>
              </a:ext>
            </a:extLst>
          </p:cNvPr>
          <p:cNvSpPr/>
          <p:nvPr/>
        </p:nvSpPr>
        <p:spPr>
          <a:xfrm>
            <a:off x="476545" y="1448780"/>
            <a:ext cx="8460940" cy="2554545"/>
          </a:xfrm>
          <a:prstGeom prst="rect">
            <a:avLst/>
          </a:prstGeom>
        </p:spPr>
        <p:txBody>
          <a:bodyPr wrap="square">
            <a:spAutoFit/>
          </a:bodyPr>
          <a:lstStyle/>
          <a:p>
            <a:r>
              <a:rPr lang="en-US" sz="4000" i="1" dirty="0">
                <a:latin typeface="AdvPTimes"/>
              </a:rPr>
              <a:t>“The greatest </a:t>
            </a:r>
            <a:r>
              <a:rPr lang="en-GB" sz="4000" i="1" dirty="0">
                <a:latin typeface="AdvPTimes"/>
              </a:rPr>
              <a:t>knowledge gap in US travel demand </a:t>
            </a:r>
            <a:r>
              <a:rPr lang="en-GB" sz="4000" i="1" dirty="0" err="1">
                <a:latin typeface="AdvPTimes"/>
              </a:rPr>
              <a:t>modeling</a:t>
            </a:r>
            <a:r>
              <a:rPr lang="en-GB" sz="4000" i="1" dirty="0">
                <a:latin typeface="AdvPTimes"/>
              </a:rPr>
              <a:t> is the unknown accuracy of US urban road </a:t>
            </a:r>
            <a:r>
              <a:rPr lang="en-US" sz="4000" i="1" dirty="0">
                <a:latin typeface="AdvPTimes"/>
              </a:rPr>
              <a:t>traffic forecasts.”</a:t>
            </a:r>
            <a:endParaRPr lang="en-US" sz="4000" i="1" dirty="0"/>
          </a:p>
        </p:txBody>
      </p:sp>
      <p:sp>
        <p:nvSpPr>
          <p:cNvPr id="7" name="Rectangle 6">
            <a:extLst>
              <a:ext uri="{FF2B5EF4-FFF2-40B4-BE49-F238E27FC236}">
                <a16:creationId xmlns:a16="http://schemas.microsoft.com/office/drawing/2014/main" id="{8BB54C64-99A9-4318-9647-F4095DA264B4}"/>
              </a:ext>
            </a:extLst>
          </p:cNvPr>
          <p:cNvSpPr/>
          <p:nvPr/>
        </p:nvSpPr>
        <p:spPr>
          <a:xfrm>
            <a:off x="431540" y="4374105"/>
            <a:ext cx="8190910" cy="734688"/>
          </a:xfrm>
          <a:prstGeom prst="rect">
            <a:avLst/>
          </a:prstGeom>
        </p:spPr>
        <p:txBody>
          <a:bodyPr wrap="square">
            <a:spAutoFit/>
          </a:bodyPr>
          <a:lstStyle/>
          <a:p>
            <a:pPr marL="0" marR="0" indent="-304800">
              <a:lnSpc>
                <a:spcPct val="107000"/>
              </a:lnSpc>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Hartgen, David T. “Hubris or Humility? Accuracy Issues for the next 50 Years of Travel Demand Modeling.”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Transportation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40, no. 6 (2013): 1133–57.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247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4391-D9E7-4DED-BAA6-DE5449C10A26}"/>
              </a:ext>
            </a:extLst>
          </p:cNvPr>
          <p:cNvSpPr>
            <a:spLocks noGrp="1"/>
          </p:cNvSpPr>
          <p:nvPr>
            <p:ph type="title"/>
          </p:nvPr>
        </p:nvSpPr>
        <p:spPr/>
        <p:txBody>
          <a:bodyPr/>
          <a:lstStyle/>
          <a:p>
            <a:r>
              <a:rPr lang="en-US" dirty="0"/>
              <a:t>Step 2: </a:t>
            </a:r>
            <a:r>
              <a:rPr lang="en-GB" dirty="0"/>
              <a:t>Document forecast &amp; actual values of inputs</a:t>
            </a:r>
            <a:endParaRPr lang="en-US" dirty="0"/>
          </a:p>
        </p:txBody>
      </p:sp>
      <p:sp>
        <p:nvSpPr>
          <p:cNvPr id="4" name="Slide Number Placeholder 3">
            <a:extLst>
              <a:ext uri="{FF2B5EF4-FFF2-40B4-BE49-F238E27FC236}">
                <a16:creationId xmlns:a16="http://schemas.microsoft.com/office/drawing/2014/main" id="{E6C84079-89B5-44E9-8501-CEE606701412}"/>
              </a:ext>
            </a:extLst>
          </p:cNvPr>
          <p:cNvSpPr>
            <a:spLocks noGrp="1"/>
          </p:cNvSpPr>
          <p:nvPr>
            <p:ph type="sldNum" sz="quarter" idx="10"/>
          </p:nvPr>
        </p:nvSpPr>
        <p:spPr/>
        <p:txBody>
          <a:bodyPr/>
          <a:lstStyle/>
          <a:p>
            <a:pPr algn="ctr"/>
            <a:fld id="{DB5A3A47-29A7-45E5-923E-10FF85749154}" type="slidenum">
              <a:rPr lang="en-GB" smtClean="0"/>
              <a:pPr algn="ctr"/>
              <a:t>20</a:t>
            </a:fld>
            <a:endParaRPr lang="en-GB" dirty="0"/>
          </a:p>
        </p:txBody>
      </p:sp>
      <p:pic>
        <p:nvPicPr>
          <p:cNvPr id="6" name="Picture 5">
            <a:extLst>
              <a:ext uri="{FF2B5EF4-FFF2-40B4-BE49-F238E27FC236}">
                <a16:creationId xmlns:a16="http://schemas.microsoft.com/office/drawing/2014/main" id="{D9ECEC4B-7BBA-4C0B-B0ED-AEE158159B39}"/>
              </a:ext>
            </a:extLst>
          </p:cNvPr>
          <p:cNvPicPr>
            <a:picLocks noChangeAspect="1"/>
          </p:cNvPicPr>
          <p:nvPr/>
        </p:nvPicPr>
        <p:blipFill>
          <a:blip r:embed="rId2"/>
          <a:stretch>
            <a:fillRect/>
          </a:stretch>
        </p:blipFill>
        <p:spPr>
          <a:xfrm>
            <a:off x="109060" y="2708920"/>
            <a:ext cx="8963440" cy="2722715"/>
          </a:xfrm>
          <a:prstGeom prst="rect">
            <a:avLst/>
          </a:prstGeom>
        </p:spPr>
      </p:pic>
    </p:spTree>
    <p:extLst>
      <p:ext uri="{BB962C8B-B14F-4D97-AF65-F5344CB8AC3E}">
        <p14:creationId xmlns:p14="http://schemas.microsoft.com/office/powerpoint/2010/main" val="247292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4391-D9E7-4DED-BAA6-DE5449C10A26}"/>
              </a:ext>
            </a:extLst>
          </p:cNvPr>
          <p:cNvSpPr>
            <a:spLocks noGrp="1"/>
          </p:cNvSpPr>
          <p:nvPr>
            <p:ph type="title"/>
          </p:nvPr>
        </p:nvSpPr>
        <p:spPr>
          <a:xfrm>
            <a:off x="71499" y="728700"/>
            <a:ext cx="8955995" cy="1170130"/>
          </a:xfrm>
        </p:spPr>
        <p:txBody>
          <a:bodyPr/>
          <a:lstStyle/>
          <a:p>
            <a:r>
              <a:rPr lang="en-US" dirty="0"/>
              <a:t>Step 3: </a:t>
            </a:r>
            <a:r>
              <a:rPr lang="en-GB" dirty="0"/>
              <a:t>Re-run models with corrected inputs</a:t>
            </a:r>
            <a:br>
              <a:rPr lang="en-GB" dirty="0"/>
            </a:br>
            <a:r>
              <a:rPr lang="en-GB" dirty="0"/>
              <a:t>or use elasticities to adjust</a:t>
            </a:r>
            <a:endParaRPr lang="en-US" dirty="0"/>
          </a:p>
        </p:txBody>
      </p:sp>
      <p:sp>
        <p:nvSpPr>
          <p:cNvPr id="4" name="Slide Number Placeholder 3">
            <a:extLst>
              <a:ext uri="{FF2B5EF4-FFF2-40B4-BE49-F238E27FC236}">
                <a16:creationId xmlns:a16="http://schemas.microsoft.com/office/drawing/2014/main" id="{E6C84079-89B5-44E9-8501-CEE606701412}"/>
              </a:ext>
            </a:extLst>
          </p:cNvPr>
          <p:cNvSpPr>
            <a:spLocks noGrp="1"/>
          </p:cNvSpPr>
          <p:nvPr>
            <p:ph type="sldNum" sz="quarter" idx="10"/>
          </p:nvPr>
        </p:nvSpPr>
        <p:spPr/>
        <p:txBody>
          <a:bodyPr/>
          <a:lstStyle/>
          <a:p>
            <a:pPr algn="ctr"/>
            <a:fld id="{DB5A3A47-29A7-45E5-923E-10FF85749154}" type="slidenum">
              <a:rPr lang="en-GB" smtClean="0"/>
              <a:pPr algn="ctr"/>
              <a:t>21</a:t>
            </a:fld>
            <a:endParaRPr lang="en-GB" dirty="0"/>
          </a:p>
        </p:txBody>
      </p:sp>
      <p:pic>
        <p:nvPicPr>
          <p:cNvPr id="5" name="Picture 4">
            <a:extLst>
              <a:ext uri="{FF2B5EF4-FFF2-40B4-BE49-F238E27FC236}">
                <a16:creationId xmlns:a16="http://schemas.microsoft.com/office/drawing/2014/main" id="{B9C77322-1DC8-499B-B7F3-56950A1C601E}"/>
              </a:ext>
            </a:extLst>
          </p:cNvPr>
          <p:cNvPicPr>
            <a:picLocks noChangeAspect="1"/>
          </p:cNvPicPr>
          <p:nvPr/>
        </p:nvPicPr>
        <p:blipFill>
          <a:blip r:embed="rId3"/>
          <a:stretch>
            <a:fillRect/>
          </a:stretch>
        </p:blipFill>
        <p:spPr>
          <a:xfrm>
            <a:off x="251520" y="1808820"/>
            <a:ext cx="8555878" cy="4756013"/>
          </a:xfrm>
          <a:prstGeom prst="rect">
            <a:avLst/>
          </a:prstGeom>
        </p:spPr>
      </p:pic>
    </p:spTree>
    <p:extLst>
      <p:ext uri="{BB962C8B-B14F-4D97-AF65-F5344CB8AC3E}">
        <p14:creationId xmlns:p14="http://schemas.microsoft.com/office/powerpoint/2010/main" val="261212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Deep Dives</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386535" y="1718810"/>
            <a:ext cx="8229600" cy="4095455"/>
          </a:xfrm>
        </p:spPr>
        <p:txBody>
          <a:bodyPr/>
          <a:lstStyle/>
          <a:p>
            <a:r>
              <a:rPr lang="en-US" sz="2800" dirty="0"/>
              <a:t>Eastown Road Expansion Project</a:t>
            </a:r>
          </a:p>
          <a:p>
            <a:pPr lvl="1"/>
            <a:r>
              <a:rPr lang="en-US" sz="2400" b="1" dirty="0"/>
              <a:t>Employment, population, car ownership, fuel price, travel time </a:t>
            </a:r>
            <a:r>
              <a:rPr lang="en-US" sz="2400" dirty="0"/>
              <a:t>are the identified sources of error.</a:t>
            </a:r>
          </a:p>
          <a:p>
            <a:pPr lvl="1"/>
            <a:r>
              <a:rPr lang="en-US" sz="2400" dirty="0"/>
              <a:t>Correcting input errors improved forecasts significantly.</a:t>
            </a:r>
          </a:p>
          <a:p>
            <a:r>
              <a:rPr lang="en-US" sz="2800" dirty="0"/>
              <a:t>Indian River Bridge Project</a:t>
            </a:r>
          </a:p>
          <a:p>
            <a:pPr lvl="1"/>
            <a:r>
              <a:rPr lang="en-US" sz="2400" dirty="0"/>
              <a:t>Base year validation was reasonable, but still an error of 60%</a:t>
            </a:r>
          </a:p>
          <a:p>
            <a:pPr lvl="1"/>
            <a:r>
              <a:rPr lang="en-US" sz="2400" dirty="0"/>
              <a:t>Very slight improvement after accounting for input errors (</a:t>
            </a:r>
            <a:r>
              <a:rPr lang="en-US" sz="2400" b="1" dirty="0"/>
              <a:t>employment, population and fuel price</a:t>
            </a:r>
            <a:r>
              <a:rPr lang="en-US" sz="2400" dirty="0"/>
              <a:t>)</a:t>
            </a:r>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22</a:t>
            </a:fld>
            <a:endParaRPr lang="en-GB" dirty="0"/>
          </a:p>
        </p:txBody>
      </p:sp>
    </p:spTree>
    <p:extLst>
      <p:ext uri="{BB962C8B-B14F-4D97-AF65-F5344CB8AC3E}">
        <p14:creationId xmlns:p14="http://schemas.microsoft.com/office/powerpoint/2010/main" val="63648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Deep Dives</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386535" y="1493785"/>
            <a:ext cx="8229600" cy="4407912"/>
          </a:xfrm>
        </p:spPr>
        <p:txBody>
          <a:bodyPr/>
          <a:lstStyle/>
          <a:p>
            <a:r>
              <a:rPr lang="en-US" sz="2800" dirty="0"/>
              <a:t>Central Artery/Tunnel Project</a:t>
            </a:r>
          </a:p>
          <a:p>
            <a:pPr lvl="1"/>
            <a:r>
              <a:rPr lang="en-US" sz="2400" dirty="0"/>
              <a:t>Accurate forecasts for a massive project with a long horizon, originally off by only 4% on existing links and 16% on new links.</a:t>
            </a:r>
          </a:p>
          <a:p>
            <a:pPr lvl="1"/>
            <a:r>
              <a:rPr lang="en-US" sz="2400" dirty="0"/>
              <a:t>Slight improvement in accuracy after correcting for input errors (</a:t>
            </a:r>
            <a:r>
              <a:rPr lang="en-US" sz="2400" b="1" dirty="0"/>
              <a:t>employment, population and fuel price</a:t>
            </a:r>
            <a:r>
              <a:rPr lang="en-US" sz="2400" dirty="0"/>
              <a:t>)</a:t>
            </a:r>
          </a:p>
          <a:p>
            <a:r>
              <a:rPr lang="en-US" sz="2800" dirty="0"/>
              <a:t>Cynthiana Bypass Project</a:t>
            </a:r>
          </a:p>
          <a:p>
            <a:pPr lvl="1"/>
            <a:r>
              <a:rPr lang="en-US" sz="2400" b="1" dirty="0"/>
              <a:t>External traffic projections </a:t>
            </a:r>
            <a:r>
              <a:rPr lang="en-US" sz="2400" dirty="0"/>
              <a:t>(43% lower than forecast) major contributing factor</a:t>
            </a:r>
          </a:p>
          <a:p>
            <a:pPr lvl="1"/>
            <a:r>
              <a:rPr lang="en-US" sz="2400" dirty="0"/>
              <a:t>Correcting for external traffic projections reduced error significantly</a:t>
            </a:r>
          </a:p>
          <a:p>
            <a:pPr lvl="1"/>
            <a:endParaRPr lang="en-US" dirty="0"/>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23</a:t>
            </a:fld>
            <a:endParaRPr lang="en-GB" dirty="0"/>
          </a:p>
        </p:txBody>
      </p:sp>
    </p:spTree>
    <p:extLst>
      <p:ext uri="{BB962C8B-B14F-4D97-AF65-F5344CB8AC3E}">
        <p14:creationId xmlns:p14="http://schemas.microsoft.com/office/powerpoint/2010/main" val="240310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a:xfrm>
            <a:off x="457200" y="632031"/>
            <a:ext cx="8229600" cy="540060"/>
          </a:xfrm>
        </p:spPr>
        <p:txBody>
          <a:bodyPr/>
          <a:lstStyle/>
          <a:p>
            <a:r>
              <a:rPr lang="en-US" dirty="0"/>
              <a:t>Deep Dives</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457200" y="1548027"/>
            <a:ext cx="8229600" cy="4407912"/>
          </a:xfrm>
        </p:spPr>
        <p:txBody>
          <a:bodyPr/>
          <a:lstStyle/>
          <a:p>
            <a:r>
              <a:rPr lang="en-US" sz="3200" dirty="0" err="1"/>
              <a:t>Southbay</a:t>
            </a:r>
            <a:r>
              <a:rPr lang="en-US" sz="3200" dirty="0"/>
              <a:t> Expressway Project (toll road)</a:t>
            </a:r>
          </a:p>
          <a:p>
            <a:pPr lvl="1"/>
            <a:r>
              <a:rPr lang="en-US" sz="2800" dirty="0"/>
              <a:t>Contributing factors identified as </a:t>
            </a:r>
            <a:r>
              <a:rPr lang="en-US" sz="2800" b="1" dirty="0"/>
              <a:t>recession just after opening, decrease in border crossing traffic and increase in toll</a:t>
            </a:r>
            <a:r>
              <a:rPr lang="en-US" sz="2800" dirty="0"/>
              <a:t>.</a:t>
            </a:r>
          </a:p>
          <a:p>
            <a:r>
              <a:rPr lang="en-US" sz="3200" dirty="0"/>
              <a:t>Interstate 41 Project</a:t>
            </a:r>
          </a:p>
          <a:p>
            <a:pPr lvl="1"/>
            <a:r>
              <a:rPr lang="en-US" sz="2800" dirty="0"/>
              <a:t>Accuracy improved after correcting </a:t>
            </a:r>
            <a:r>
              <a:rPr lang="en-US" sz="2800" b="1" dirty="0"/>
              <a:t>exogenous population forecast</a:t>
            </a:r>
            <a:r>
              <a:rPr lang="en-US" sz="2800" dirty="0"/>
              <a:t>.</a:t>
            </a:r>
          </a:p>
          <a:p>
            <a:pPr lvl="1"/>
            <a:r>
              <a:rPr lang="en-US" sz="2800" dirty="0"/>
              <a:t>Relative lack of forecast documentation and unavailability of archived model</a:t>
            </a:r>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24</a:t>
            </a:fld>
            <a:endParaRPr lang="en-GB" dirty="0"/>
          </a:p>
        </p:txBody>
      </p:sp>
    </p:spTree>
    <p:extLst>
      <p:ext uri="{BB962C8B-B14F-4D97-AF65-F5344CB8AC3E}">
        <p14:creationId xmlns:p14="http://schemas.microsoft.com/office/powerpoint/2010/main" val="316765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a:xfrm>
            <a:off x="410400" y="579806"/>
            <a:ext cx="8229600" cy="540060"/>
          </a:xfrm>
        </p:spPr>
        <p:txBody>
          <a:bodyPr/>
          <a:lstStyle/>
          <a:p>
            <a:r>
              <a:rPr lang="en-US" dirty="0"/>
              <a:t>Deep </a:t>
            </a:r>
            <a:r>
              <a:rPr lang="en-US" dirty="0" smtClean="0"/>
              <a:t>Dive Results</a:t>
            </a:r>
            <a:endParaRPr lang="en-US" dirty="0"/>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25</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331916913"/>
              </p:ext>
            </p:extLst>
          </p:nvPr>
        </p:nvGraphicFramePr>
        <p:xfrm>
          <a:off x="227222" y="1219017"/>
          <a:ext cx="8595956" cy="5260324"/>
        </p:xfrm>
        <a:graphic>
          <a:graphicData uri="http://schemas.openxmlformats.org/drawingml/2006/table">
            <a:tbl>
              <a:tblPr firstRow="1" firstCol="1" bandRow="1">
                <a:tableStyleId>{21E4AEA4-8DFA-4A89-87EB-49C32662AFE0}</a:tableStyleId>
              </a:tblPr>
              <a:tblGrid>
                <a:gridCol w="1937642">
                  <a:extLst>
                    <a:ext uri="{9D8B030D-6E8A-4147-A177-3AD203B41FA5}">
                      <a16:colId xmlns:a16="http://schemas.microsoft.com/office/drawing/2014/main" val="3617935577"/>
                    </a:ext>
                  </a:extLst>
                </a:gridCol>
                <a:gridCol w="1597534">
                  <a:extLst>
                    <a:ext uri="{9D8B030D-6E8A-4147-A177-3AD203B41FA5}">
                      <a16:colId xmlns:a16="http://schemas.microsoft.com/office/drawing/2014/main" val="1887233164"/>
                    </a:ext>
                  </a:extLst>
                </a:gridCol>
                <a:gridCol w="1937642">
                  <a:extLst>
                    <a:ext uri="{9D8B030D-6E8A-4147-A177-3AD203B41FA5}">
                      <a16:colId xmlns:a16="http://schemas.microsoft.com/office/drawing/2014/main" val="1062095234"/>
                    </a:ext>
                  </a:extLst>
                </a:gridCol>
                <a:gridCol w="1519388">
                  <a:extLst>
                    <a:ext uri="{9D8B030D-6E8A-4147-A177-3AD203B41FA5}">
                      <a16:colId xmlns:a16="http://schemas.microsoft.com/office/drawing/2014/main" val="4057312983"/>
                    </a:ext>
                  </a:extLst>
                </a:gridCol>
                <a:gridCol w="1603750">
                  <a:extLst>
                    <a:ext uri="{9D8B030D-6E8A-4147-A177-3AD203B41FA5}">
                      <a16:colId xmlns:a16="http://schemas.microsoft.com/office/drawing/2014/main" val="3052149737"/>
                    </a:ext>
                  </a:extLst>
                </a:gridCol>
              </a:tblGrid>
              <a:tr h="540059">
                <a:tc>
                  <a:txBody>
                    <a:bodyPr/>
                    <a:lstStyle/>
                    <a:p>
                      <a:pPr marL="0" marR="0" algn="ctr">
                        <a:spcBef>
                          <a:spcPts val="100"/>
                        </a:spcBef>
                        <a:spcAft>
                          <a:spcPts val="100"/>
                        </a:spcAft>
                      </a:pPr>
                      <a:r>
                        <a:rPr lang="en-US" sz="1200" dirty="0">
                          <a:effectLst/>
                        </a:rPr>
                        <a:t>Project</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1200">
                          <a:effectLst/>
                        </a:rPr>
                        <a:t>Original Percent Difference from Forecast</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100"/>
                        </a:spcBef>
                        <a:spcAft>
                          <a:spcPts val="100"/>
                        </a:spcAft>
                      </a:pPr>
                      <a:r>
                        <a:rPr lang="en-US" sz="1200">
                          <a:effectLst/>
                        </a:rPr>
                        <a:t>Remaining percent difference from forecast after adjusting for errors in:</a:t>
                      </a:r>
                    </a:p>
                    <a:p>
                      <a:pPr marL="0" marR="0" algn="ctr">
                        <a:spcBef>
                          <a:spcPts val="100"/>
                        </a:spcBef>
                        <a:spcAft>
                          <a:spcPts val="100"/>
                        </a:spcAft>
                      </a:pPr>
                      <a:r>
                        <a:rPr lang="en-US" sz="1200">
                          <a:effectLst/>
                        </a:rPr>
                        <a:t> </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100"/>
                        </a:spcBef>
                        <a:spcAft>
                          <a:spcPts val="100"/>
                        </a:spcAft>
                      </a:pPr>
                      <a:r>
                        <a:rPr lang="en-US" sz="1200" dirty="0">
                          <a:effectLst/>
                        </a:rPr>
                        <a:t>Remaining percent difference from forecast after all adjustments</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210662"/>
                  </a:ext>
                </a:extLst>
              </a:tr>
              <a:tr h="254102">
                <a:tc rowSpan="5">
                  <a:txBody>
                    <a:bodyPr/>
                    <a:lstStyle/>
                    <a:p>
                      <a:pPr marL="0" marR="0">
                        <a:spcBef>
                          <a:spcPts val="100"/>
                        </a:spcBef>
                        <a:spcAft>
                          <a:spcPts val="100"/>
                        </a:spcAft>
                      </a:pPr>
                      <a:r>
                        <a:rPr lang="en-US" sz="1200" dirty="0">
                          <a:solidFill>
                            <a:schemeClr val="tx1"/>
                          </a:solidFill>
                          <a:effectLst/>
                        </a:rPr>
                        <a:t>Eastown Road Extension Project, Lima, Ohio</a:t>
                      </a:r>
                      <a:endParaRPr lang="en-US" sz="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spcBef>
                          <a:spcPts val="100"/>
                        </a:spcBef>
                        <a:spcAft>
                          <a:spcPts val="100"/>
                        </a:spcAft>
                      </a:pPr>
                      <a:r>
                        <a:rPr lang="en-US" sz="1200" dirty="0">
                          <a:effectLst/>
                        </a:rPr>
                        <a:t>-43%</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00"/>
                        </a:spcBef>
                        <a:spcAft>
                          <a:spcPts val="100"/>
                        </a:spcAft>
                      </a:pPr>
                      <a:r>
                        <a:rPr lang="en-US" sz="1200" dirty="0">
                          <a:effectLst/>
                        </a:rPr>
                        <a:t>Employment</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100"/>
                        </a:spcBef>
                        <a:spcAft>
                          <a:spcPts val="100"/>
                        </a:spcAft>
                      </a:pPr>
                      <a:r>
                        <a:rPr lang="en-US" sz="1200" dirty="0">
                          <a:effectLst/>
                        </a:rPr>
                        <a:t>-39%</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rowSpan="5">
                  <a:txBody>
                    <a:bodyPr/>
                    <a:lstStyle/>
                    <a:p>
                      <a:pPr marL="0" marR="0" algn="ctr">
                        <a:spcBef>
                          <a:spcPts val="100"/>
                        </a:spcBef>
                        <a:spcAft>
                          <a:spcPts val="100"/>
                        </a:spcAft>
                      </a:pPr>
                      <a:r>
                        <a:rPr lang="en-US" sz="1200" dirty="0">
                          <a:effectLst/>
                        </a:rPr>
                        <a:t>-28%</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793641"/>
                  </a:ext>
                </a:extLst>
              </a:tr>
              <a:tr h="2541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Population/Household</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a:txBody>
                    <a:bodyPr/>
                    <a:lstStyle/>
                    <a:p>
                      <a:pPr marL="0" marR="0" algn="ctr">
                        <a:spcBef>
                          <a:spcPts val="100"/>
                        </a:spcBef>
                        <a:spcAft>
                          <a:spcPts val="100"/>
                        </a:spcAft>
                      </a:pPr>
                      <a:r>
                        <a:rPr lang="en-US" sz="1200">
                          <a:effectLst/>
                        </a:rPr>
                        <a:t>-38%</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vMerge="1">
                  <a:txBody>
                    <a:bodyPr/>
                    <a:lstStyle/>
                    <a:p>
                      <a:endParaRPr lang="en-US"/>
                    </a:p>
                  </a:txBody>
                  <a:tcPr/>
                </a:tc>
                <a:extLst>
                  <a:ext uri="{0D108BD9-81ED-4DB2-BD59-A6C34878D82A}">
                    <a16:rowId xmlns:a16="http://schemas.microsoft.com/office/drawing/2014/main" val="2785471594"/>
                  </a:ext>
                </a:extLst>
              </a:tr>
              <a:tr h="2541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Car Ownership</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a:txBody>
                    <a:bodyPr/>
                    <a:lstStyle/>
                    <a:p>
                      <a:pPr marL="0" marR="0" algn="ctr">
                        <a:spcBef>
                          <a:spcPts val="100"/>
                        </a:spcBef>
                        <a:spcAft>
                          <a:spcPts val="100"/>
                        </a:spcAft>
                      </a:pPr>
                      <a:r>
                        <a:rPr lang="en-US" sz="1200" dirty="0">
                          <a:effectLst/>
                        </a:rPr>
                        <a:t>-37%</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vMerge="1">
                  <a:txBody>
                    <a:bodyPr/>
                    <a:lstStyle/>
                    <a:p>
                      <a:endParaRPr lang="en-US"/>
                    </a:p>
                  </a:txBody>
                  <a:tcPr/>
                </a:tc>
                <a:extLst>
                  <a:ext uri="{0D108BD9-81ED-4DB2-BD59-A6C34878D82A}">
                    <a16:rowId xmlns:a16="http://schemas.microsoft.com/office/drawing/2014/main" val="3227748796"/>
                  </a:ext>
                </a:extLst>
              </a:tr>
              <a:tr h="2541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Fuel Price/Efficiency</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a:txBody>
                    <a:bodyPr/>
                    <a:lstStyle/>
                    <a:p>
                      <a:pPr marL="0" marR="0" algn="ctr">
                        <a:spcBef>
                          <a:spcPts val="100"/>
                        </a:spcBef>
                        <a:spcAft>
                          <a:spcPts val="100"/>
                        </a:spcAft>
                      </a:pPr>
                      <a:r>
                        <a:rPr lang="en-US" sz="1200" dirty="0">
                          <a:effectLst/>
                        </a:rPr>
                        <a:t>-34%</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vMerge="1">
                  <a:txBody>
                    <a:bodyPr/>
                    <a:lstStyle/>
                    <a:p>
                      <a:endParaRPr lang="en-US"/>
                    </a:p>
                  </a:txBody>
                  <a:tcPr/>
                </a:tc>
                <a:extLst>
                  <a:ext uri="{0D108BD9-81ED-4DB2-BD59-A6C34878D82A}">
                    <a16:rowId xmlns:a16="http://schemas.microsoft.com/office/drawing/2014/main" val="2581892002"/>
                  </a:ext>
                </a:extLst>
              </a:tr>
              <a:tr h="2541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Travel Time/Speed</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100"/>
                        </a:spcBef>
                        <a:spcAft>
                          <a:spcPts val="100"/>
                        </a:spcAft>
                      </a:pPr>
                      <a:r>
                        <a:rPr lang="en-US" sz="1200" dirty="0">
                          <a:effectLst/>
                        </a:rPr>
                        <a:t>-28%</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69685777"/>
                  </a:ext>
                </a:extLst>
              </a:tr>
              <a:tr h="184802">
                <a:tc rowSpan="3">
                  <a:txBody>
                    <a:bodyPr/>
                    <a:lstStyle/>
                    <a:p>
                      <a:pPr marL="0" marR="0">
                        <a:spcBef>
                          <a:spcPts val="100"/>
                        </a:spcBef>
                        <a:spcAft>
                          <a:spcPts val="100"/>
                        </a:spcAft>
                      </a:pPr>
                      <a:r>
                        <a:rPr lang="en-US" sz="1200" dirty="0">
                          <a:solidFill>
                            <a:schemeClr val="tx1"/>
                          </a:solidFill>
                          <a:effectLst/>
                        </a:rPr>
                        <a:t>Indian River Bridge, Palm City, Florida</a:t>
                      </a:r>
                      <a:endParaRPr lang="en-US" sz="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spcBef>
                          <a:spcPts val="100"/>
                        </a:spcBef>
                        <a:spcAft>
                          <a:spcPts val="100"/>
                        </a:spcAft>
                      </a:pPr>
                      <a:r>
                        <a:rPr lang="en-US" sz="1200" dirty="0">
                          <a:effectLst/>
                        </a:rPr>
                        <a:t>-60%</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00"/>
                        </a:spcBef>
                        <a:spcAft>
                          <a:spcPts val="100"/>
                        </a:spcAft>
                      </a:pPr>
                      <a:r>
                        <a:rPr lang="en-US" sz="1200" dirty="0">
                          <a:effectLst/>
                        </a:rPr>
                        <a:t>Employment</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100"/>
                        </a:spcBef>
                        <a:spcAft>
                          <a:spcPts val="100"/>
                        </a:spcAft>
                      </a:pPr>
                      <a:r>
                        <a:rPr lang="en-US" sz="1200">
                          <a:effectLst/>
                        </a:rPr>
                        <a:t>-59%</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rowSpan="3">
                  <a:txBody>
                    <a:bodyPr/>
                    <a:lstStyle/>
                    <a:p>
                      <a:pPr marL="0" marR="0" algn="ctr">
                        <a:spcBef>
                          <a:spcPts val="100"/>
                        </a:spcBef>
                        <a:spcAft>
                          <a:spcPts val="100"/>
                        </a:spcAft>
                      </a:pPr>
                      <a:r>
                        <a:rPr lang="en-US" sz="1200" dirty="0">
                          <a:effectLst/>
                        </a:rPr>
                        <a:t>-56%</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50368"/>
                  </a:ext>
                </a:extLst>
              </a:tr>
              <a:tr h="1848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Population</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a:txBody>
                    <a:bodyPr/>
                    <a:lstStyle/>
                    <a:p>
                      <a:pPr marL="0" marR="0" algn="ctr">
                        <a:spcBef>
                          <a:spcPts val="100"/>
                        </a:spcBef>
                        <a:spcAft>
                          <a:spcPts val="100"/>
                        </a:spcAft>
                      </a:pPr>
                      <a:r>
                        <a:rPr lang="en-US" sz="1200" dirty="0">
                          <a:effectLst/>
                        </a:rPr>
                        <a:t>-61%</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vMerge="1">
                  <a:txBody>
                    <a:bodyPr/>
                    <a:lstStyle/>
                    <a:p>
                      <a:endParaRPr lang="en-US"/>
                    </a:p>
                  </a:txBody>
                  <a:tcPr/>
                </a:tc>
                <a:extLst>
                  <a:ext uri="{0D108BD9-81ED-4DB2-BD59-A6C34878D82A}">
                    <a16:rowId xmlns:a16="http://schemas.microsoft.com/office/drawing/2014/main" val="3414486418"/>
                  </a:ext>
                </a:extLst>
              </a:tr>
              <a:tr h="1848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Fuel Price</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100"/>
                        </a:spcBef>
                        <a:spcAft>
                          <a:spcPts val="100"/>
                        </a:spcAft>
                      </a:pPr>
                      <a:r>
                        <a:rPr lang="en-US" sz="1200" dirty="0">
                          <a:effectLst/>
                        </a:rPr>
                        <a:t>-56%</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95029341"/>
                  </a:ext>
                </a:extLst>
              </a:tr>
              <a:tr h="184802">
                <a:tc rowSpan="3">
                  <a:txBody>
                    <a:bodyPr/>
                    <a:lstStyle/>
                    <a:p>
                      <a:pPr marL="0" marR="0">
                        <a:spcBef>
                          <a:spcPts val="100"/>
                        </a:spcBef>
                        <a:spcAft>
                          <a:spcPts val="100"/>
                        </a:spcAft>
                      </a:pPr>
                      <a:r>
                        <a:rPr lang="en-US" sz="1200" dirty="0">
                          <a:solidFill>
                            <a:schemeClr val="tx1"/>
                          </a:solidFill>
                          <a:effectLst/>
                        </a:rPr>
                        <a:t>Central Artery Tunnel, Boston, Massachusetts</a:t>
                      </a:r>
                      <a:endParaRPr lang="en-US" sz="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spcBef>
                          <a:spcPts val="100"/>
                        </a:spcBef>
                        <a:spcAft>
                          <a:spcPts val="100"/>
                        </a:spcAft>
                      </a:pPr>
                      <a:r>
                        <a:rPr lang="en-US" sz="1200">
                          <a:effectLst/>
                        </a:rPr>
                        <a:t>-16%</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00"/>
                        </a:spcBef>
                        <a:spcAft>
                          <a:spcPts val="100"/>
                        </a:spcAft>
                      </a:pPr>
                      <a:r>
                        <a:rPr lang="en-US" sz="1200" dirty="0">
                          <a:effectLst/>
                        </a:rPr>
                        <a:t>Employment</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100"/>
                        </a:spcBef>
                        <a:spcAft>
                          <a:spcPts val="100"/>
                        </a:spcAft>
                      </a:pPr>
                      <a:r>
                        <a:rPr lang="en-US" sz="1200" dirty="0">
                          <a:effectLst/>
                        </a:rPr>
                        <a:t>-10%</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rowSpan="3">
                  <a:txBody>
                    <a:bodyPr/>
                    <a:lstStyle/>
                    <a:p>
                      <a:pPr marL="0" marR="0" algn="ctr">
                        <a:spcBef>
                          <a:spcPts val="100"/>
                        </a:spcBef>
                        <a:spcAft>
                          <a:spcPts val="100"/>
                        </a:spcAft>
                      </a:pPr>
                      <a:r>
                        <a:rPr lang="en-US" sz="1200" dirty="0">
                          <a:effectLst/>
                        </a:rPr>
                        <a:t>-10%</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961416"/>
                  </a:ext>
                </a:extLst>
              </a:tr>
              <a:tr h="1848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a:effectLst/>
                        </a:rPr>
                        <a:t>Population</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a:txBody>
                    <a:bodyPr/>
                    <a:lstStyle/>
                    <a:p>
                      <a:pPr marL="0" marR="0" algn="ctr">
                        <a:spcBef>
                          <a:spcPts val="100"/>
                        </a:spcBef>
                        <a:spcAft>
                          <a:spcPts val="100"/>
                        </a:spcAft>
                      </a:pPr>
                      <a:r>
                        <a:rPr lang="en-US" sz="1200" dirty="0">
                          <a:effectLst/>
                        </a:rPr>
                        <a:t>-14%</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vMerge="1">
                  <a:txBody>
                    <a:bodyPr/>
                    <a:lstStyle/>
                    <a:p>
                      <a:endParaRPr lang="en-US"/>
                    </a:p>
                  </a:txBody>
                  <a:tcPr/>
                </a:tc>
                <a:extLst>
                  <a:ext uri="{0D108BD9-81ED-4DB2-BD59-A6C34878D82A}">
                    <a16:rowId xmlns:a16="http://schemas.microsoft.com/office/drawing/2014/main" val="667094855"/>
                  </a:ext>
                </a:extLst>
              </a:tr>
              <a:tr h="1848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a:effectLst/>
                        </a:rPr>
                        <a:t>Fuel Price</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100"/>
                        </a:spcBef>
                        <a:spcAft>
                          <a:spcPts val="100"/>
                        </a:spcAft>
                      </a:pPr>
                      <a:r>
                        <a:rPr lang="en-US" sz="1200" dirty="0">
                          <a:effectLst/>
                        </a:rPr>
                        <a:t>-10%</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731499458"/>
                  </a:ext>
                </a:extLst>
              </a:tr>
              <a:tr h="184802">
                <a:tc rowSpan="3">
                  <a:txBody>
                    <a:bodyPr/>
                    <a:lstStyle/>
                    <a:p>
                      <a:pPr marL="0" marR="0">
                        <a:spcBef>
                          <a:spcPts val="100"/>
                        </a:spcBef>
                        <a:spcAft>
                          <a:spcPts val="100"/>
                        </a:spcAft>
                      </a:pPr>
                      <a:r>
                        <a:rPr lang="en-US" sz="1200" dirty="0">
                          <a:solidFill>
                            <a:schemeClr val="tx1"/>
                          </a:solidFill>
                          <a:effectLst/>
                        </a:rPr>
                        <a:t>Cynthiana Bypass, Cynthiana, Kentucky</a:t>
                      </a:r>
                      <a:endParaRPr lang="en-US" sz="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spcBef>
                          <a:spcPts val="100"/>
                        </a:spcBef>
                        <a:spcAft>
                          <a:spcPts val="100"/>
                        </a:spcAft>
                      </a:pPr>
                      <a:r>
                        <a:rPr lang="en-US" sz="1200">
                          <a:effectLst/>
                        </a:rPr>
                        <a:t> </a:t>
                      </a:r>
                    </a:p>
                    <a:p>
                      <a:pPr marL="0" marR="0" algn="ctr">
                        <a:spcBef>
                          <a:spcPts val="100"/>
                        </a:spcBef>
                        <a:spcAft>
                          <a:spcPts val="100"/>
                        </a:spcAft>
                      </a:pPr>
                      <a:r>
                        <a:rPr lang="en-US" sz="1200">
                          <a:effectLst/>
                        </a:rPr>
                        <a:t>-27%</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00"/>
                        </a:spcBef>
                        <a:spcAft>
                          <a:spcPts val="100"/>
                        </a:spcAft>
                      </a:pPr>
                      <a:r>
                        <a:rPr lang="en-US" sz="1200">
                          <a:effectLst/>
                        </a:rPr>
                        <a:t>Employment</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100"/>
                        </a:spcBef>
                        <a:spcAft>
                          <a:spcPts val="100"/>
                        </a:spcAft>
                      </a:pPr>
                      <a:r>
                        <a:rPr lang="en-US" sz="1200" dirty="0">
                          <a:effectLst/>
                        </a:rPr>
                        <a:t>-25%</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rowSpan="3">
                  <a:txBody>
                    <a:bodyPr/>
                    <a:lstStyle/>
                    <a:p>
                      <a:pPr marL="0" marR="0" algn="ctr">
                        <a:spcBef>
                          <a:spcPts val="100"/>
                        </a:spcBef>
                        <a:spcAft>
                          <a:spcPts val="100"/>
                        </a:spcAft>
                      </a:pPr>
                      <a:r>
                        <a:rPr lang="en-US" sz="1200" dirty="0">
                          <a:effectLst/>
                        </a:rPr>
                        <a:t>-8%</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531956"/>
                  </a:ext>
                </a:extLst>
              </a:tr>
              <a:tr h="1848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a:effectLst/>
                        </a:rPr>
                        <a:t>Population</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a:txBody>
                    <a:bodyPr/>
                    <a:lstStyle/>
                    <a:p>
                      <a:pPr marL="0" marR="0" algn="ctr">
                        <a:spcBef>
                          <a:spcPts val="100"/>
                        </a:spcBef>
                        <a:spcAft>
                          <a:spcPts val="100"/>
                        </a:spcAft>
                      </a:pPr>
                      <a:r>
                        <a:rPr lang="en-US" sz="1200" dirty="0">
                          <a:effectLst/>
                        </a:rPr>
                        <a:t>-25%</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noFill/>
                  </a:tcPr>
                </a:tc>
                <a:tc vMerge="1">
                  <a:txBody>
                    <a:bodyPr/>
                    <a:lstStyle/>
                    <a:p>
                      <a:endParaRPr lang="en-US"/>
                    </a:p>
                  </a:txBody>
                  <a:tcPr/>
                </a:tc>
                <a:extLst>
                  <a:ext uri="{0D108BD9-81ED-4DB2-BD59-A6C34878D82A}">
                    <a16:rowId xmlns:a16="http://schemas.microsoft.com/office/drawing/2014/main" val="642050011"/>
                  </a:ext>
                </a:extLst>
              </a:tr>
              <a:tr h="2695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a:effectLst/>
                        </a:rPr>
                        <a:t>External Trips Only</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a:txBody>
                    <a:bodyPr/>
                    <a:lstStyle/>
                    <a:p>
                      <a:pPr marL="0" marR="0" algn="ctr">
                        <a:spcBef>
                          <a:spcPts val="100"/>
                        </a:spcBef>
                        <a:spcAft>
                          <a:spcPts val="100"/>
                        </a:spcAft>
                      </a:pPr>
                      <a:r>
                        <a:rPr lang="en-US" sz="1200" dirty="0">
                          <a:effectLst/>
                        </a:rPr>
                        <a:t>7%</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345924860"/>
                  </a:ext>
                </a:extLst>
              </a:tr>
              <a:tr h="421963">
                <a:tc rowSpan="2">
                  <a:txBody>
                    <a:bodyPr/>
                    <a:lstStyle/>
                    <a:p>
                      <a:pPr marL="0" marR="0">
                        <a:spcBef>
                          <a:spcPts val="100"/>
                        </a:spcBef>
                        <a:spcAft>
                          <a:spcPts val="100"/>
                        </a:spcAft>
                      </a:pPr>
                      <a:r>
                        <a:rPr lang="en-US" sz="1200" dirty="0">
                          <a:solidFill>
                            <a:schemeClr val="tx1"/>
                          </a:solidFill>
                          <a:effectLst/>
                        </a:rPr>
                        <a:t>US 41 (later renamed as I-41), Brown County, Wisconsin</a:t>
                      </a:r>
                      <a:endParaRPr lang="en-US" sz="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100"/>
                        </a:spcBef>
                        <a:spcAft>
                          <a:spcPts val="100"/>
                        </a:spcAft>
                      </a:pPr>
                      <a:r>
                        <a:rPr lang="en-US" sz="1200">
                          <a:effectLst/>
                        </a:rPr>
                        <a:t>-5%</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00"/>
                        </a:spcBef>
                        <a:spcAft>
                          <a:spcPts val="100"/>
                        </a:spcAft>
                      </a:pPr>
                      <a:r>
                        <a:rPr lang="en-US" sz="1200">
                          <a:effectLst/>
                        </a:rPr>
                        <a:t>Population</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100"/>
                        </a:spcBef>
                        <a:spcAft>
                          <a:spcPts val="100"/>
                        </a:spcAft>
                      </a:pPr>
                      <a:r>
                        <a:rPr lang="en-US" sz="1200" dirty="0">
                          <a:effectLst/>
                        </a:rPr>
                        <a:t>-4%</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T w="12700" cap="flat" cmpd="sng" algn="ctr">
                      <a:solidFill>
                        <a:schemeClr val="tx1"/>
                      </a:solidFill>
                      <a:prstDash val="solid"/>
                      <a:round/>
                      <a:headEnd type="none" w="med" len="med"/>
                      <a:tailEnd type="none" w="med" len="med"/>
                    </a:lnT>
                    <a:noFill/>
                  </a:tcPr>
                </a:tc>
                <a:tc rowSpan="2">
                  <a:txBody>
                    <a:bodyPr/>
                    <a:lstStyle/>
                    <a:p>
                      <a:pPr marL="0" marR="0" algn="ctr">
                        <a:spcBef>
                          <a:spcPts val="100"/>
                        </a:spcBef>
                        <a:spcAft>
                          <a:spcPts val="100"/>
                        </a:spcAft>
                      </a:pPr>
                      <a:r>
                        <a:rPr lang="en-US" sz="1200" dirty="0">
                          <a:effectLst/>
                        </a:rPr>
                        <a:t>-6%</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0953056"/>
                  </a:ext>
                </a:extLst>
              </a:tr>
              <a:tr h="338803">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a:effectLst/>
                        </a:rPr>
                        <a:t>Fuel Price</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B w="12700" cap="flat" cmpd="sng" algn="ctr">
                      <a:solidFill>
                        <a:schemeClr val="tx1"/>
                      </a:solidFill>
                      <a:prstDash val="solid"/>
                      <a:round/>
                      <a:headEnd type="none" w="med" len="med"/>
                      <a:tailEnd type="none" w="med" len="med"/>
                    </a:lnB>
                    <a:noFill/>
                  </a:tcPr>
                </a:tc>
                <a:tc>
                  <a:txBody>
                    <a:bodyPr/>
                    <a:lstStyle/>
                    <a:p>
                      <a:pPr marL="0" marR="0" algn="ctr">
                        <a:spcBef>
                          <a:spcPts val="100"/>
                        </a:spcBef>
                        <a:spcAft>
                          <a:spcPts val="100"/>
                        </a:spcAft>
                      </a:pPr>
                      <a:r>
                        <a:rPr lang="en-US" sz="1200" dirty="0">
                          <a:effectLst/>
                        </a:rPr>
                        <a:t>-6%</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72855647"/>
                  </a:ext>
                </a:extLst>
              </a:tr>
              <a:tr h="359217">
                <a:tc rowSpan="3">
                  <a:txBody>
                    <a:bodyPr/>
                    <a:lstStyle/>
                    <a:p>
                      <a:pPr marL="0" marR="0">
                        <a:spcBef>
                          <a:spcPts val="100"/>
                        </a:spcBef>
                        <a:spcAft>
                          <a:spcPts val="100"/>
                        </a:spcAft>
                      </a:pPr>
                      <a:r>
                        <a:rPr lang="en-US" sz="1200" dirty="0" err="1">
                          <a:solidFill>
                            <a:schemeClr val="tx1"/>
                          </a:solidFill>
                          <a:effectLst/>
                        </a:rPr>
                        <a:t>Southbay</a:t>
                      </a:r>
                      <a:r>
                        <a:rPr lang="en-US" sz="1200" dirty="0">
                          <a:solidFill>
                            <a:schemeClr val="tx1"/>
                          </a:solidFill>
                          <a:effectLst/>
                        </a:rPr>
                        <a:t> Expressway, San Diego, California</a:t>
                      </a:r>
                      <a:endParaRPr lang="en-US" sz="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algn="ctr">
                        <a:spcBef>
                          <a:spcPts val="100"/>
                        </a:spcBef>
                        <a:spcAft>
                          <a:spcPts val="100"/>
                        </a:spcAft>
                      </a:pPr>
                      <a:r>
                        <a:rPr lang="en-US" sz="1200">
                          <a:effectLst/>
                        </a:rPr>
                        <a:t>Revenue less than projected, leading to bankruptcy of P3. </a:t>
                      </a:r>
                      <a:endParaRPr lang="en-US" sz="120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00"/>
                        </a:spcBef>
                        <a:spcAft>
                          <a:spcPts val="100"/>
                        </a:spcAft>
                      </a:pPr>
                      <a:r>
                        <a:rPr lang="en-US" sz="1200" dirty="0">
                          <a:effectLst/>
                        </a:rPr>
                        <a:t>Socio Economic Growth</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gridSpan="2">
                  <a:txBody>
                    <a:bodyPr/>
                    <a:lstStyle/>
                    <a:p>
                      <a:pPr marL="0" marR="0">
                        <a:spcBef>
                          <a:spcPts val="100"/>
                        </a:spcBef>
                        <a:spcAft>
                          <a:spcPts val="100"/>
                        </a:spcAft>
                      </a:pPr>
                      <a:r>
                        <a:rPr lang="en-US" sz="1200" dirty="0">
                          <a:effectLst/>
                        </a:rPr>
                        <a:t>The available documentation did not allow the effect of these factors on traffic volume to be quantified.    </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lang="en-US"/>
                    </a:p>
                  </a:txBody>
                  <a:tcPr/>
                </a:tc>
                <a:extLst>
                  <a:ext uri="{0D108BD9-81ED-4DB2-BD59-A6C34878D82A}">
                    <a16:rowId xmlns:a16="http://schemas.microsoft.com/office/drawing/2014/main" val="2077477051"/>
                  </a:ext>
                </a:extLst>
              </a:tr>
              <a:tr h="184802">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Border crossing</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212146465"/>
                  </a:ext>
                </a:extLst>
              </a:tr>
              <a:tr h="205591">
                <a:tc vMerge="1">
                  <a:txBody>
                    <a:bodyPr/>
                    <a:lstStyle/>
                    <a:p>
                      <a:endParaRPr lang="en-US"/>
                    </a:p>
                  </a:txBody>
                  <a:tcPr/>
                </a:tc>
                <a:tc vMerge="1">
                  <a:txBody>
                    <a:bodyPr/>
                    <a:lstStyle/>
                    <a:p>
                      <a:endParaRPr lang="en-US"/>
                    </a:p>
                  </a:txBody>
                  <a:tcPr/>
                </a:tc>
                <a:tc>
                  <a:txBody>
                    <a:bodyPr/>
                    <a:lstStyle/>
                    <a:p>
                      <a:pPr marL="0" marR="0">
                        <a:spcBef>
                          <a:spcPts val="100"/>
                        </a:spcBef>
                        <a:spcAft>
                          <a:spcPts val="100"/>
                        </a:spcAft>
                      </a:pPr>
                      <a:r>
                        <a:rPr lang="en-US" sz="1200" dirty="0">
                          <a:effectLst/>
                        </a:rPr>
                        <a:t>Toll rates</a:t>
                      </a:r>
                      <a:endParaRPr lang="en-US"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56450" marR="56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899315328"/>
                  </a:ext>
                </a:extLst>
              </a:tr>
            </a:tbl>
          </a:graphicData>
        </a:graphic>
      </p:graphicFrame>
    </p:spTree>
    <p:extLst>
      <p:ext uri="{BB962C8B-B14F-4D97-AF65-F5344CB8AC3E}">
        <p14:creationId xmlns:p14="http://schemas.microsoft.com/office/powerpoint/2010/main" val="401327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Deep Dives</a:t>
            </a:r>
          </a:p>
        </p:txBody>
      </p:sp>
      <p:sp>
        <p:nvSpPr>
          <p:cNvPr id="3" name="Text Placeholder 2">
            <a:extLst>
              <a:ext uri="{FF2B5EF4-FFF2-40B4-BE49-F238E27FC236}">
                <a16:creationId xmlns:a16="http://schemas.microsoft.com/office/drawing/2014/main" id="{75EABBB8-7966-4400-A8DE-85E7B7F12488}"/>
              </a:ext>
            </a:extLst>
          </p:cNvPr>
          <p:cNvSpPr>
            <a:spLocks noGrp="1"/>
          </p:cNvSpPr>
          <p:nvPr>
            <p:ph type="body" idx="1"/>
          </p:nvPr>
        </p:nvSpPr>
        <p:spPr>
          <a:xfrm>
            <a:off x="457199" y="1410001"/>
            <a:ext cx="6230035" cy="578839"/>
          </a:xfrm>
        </p:spPr>
        <p:txBody>
          <a:bodyPr/>
          <a:lstStyle/>
          <a:p>
            <a:r>
              <a:rPr lang="en-US" dirty="0"/>
              <a:t>General Conclusions	</a:t>
            </a:r>
          </a:p>
        </p:txBody>
      </p:sp>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457200" y="2174874"/>
            <a:ext cx="8229600" cy="4134445"/>
          </a:xfrm>
        </p:spPr>
        <p:txBody>
          <a:bodyPr/>
          <a:lstStyle/>
          <a:p>
            <a:r>
              <a:rPr lang="en-US" dirty="0"/>
              <a:t>The reasons for forecast inaccuracy are diverse. </a:t>
            </a:r>
          </a:p>
          <a:p>
            <a:r>
              <a:rPr lang="en-US" dirty="0"/>
              <a:t>Employment, population and fuel price forecasts often contribute to forecast inaccuracy.</a:t>
            </a:r>
          </a:p>
          <a:p>
            <a:r>
              <a:rPr lang="en-US" dirty="0"/>
              <a:t>External traffic and travel speed assumptions also affect traffic forecasts.</a:t>
            </a:r>
          </a:p>
          <a:p>
            <a:r>
              <a:rPr lang="en-US" dirty="0"/>
              <a:t>Better archiving of models, better forecast documentation, and better validation are needed.</a:t>
            </a:r>
          </a:p>
          <a:p>
            <a:pPr lvl="1"/>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26</a:t>
            </a:fld>
            <a:endParaRPr lang="en-GB" dirty="0"/>
          </a:p>
        </p:txBody>
      </p:sp>
    </p:spTree>
    <p:extLst>
      <p:ext uri="{BB962C8B-B14F-4D97-AF65-F5344CB8AC3E}">
        <p14:creationId xmlns:p14="http://schemas.microsoft.com/office/powerpoint/2010/main" val="491449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DDBD-CC7A-4198-A7D9-50B3DB581AF7}"/>
              </a:ext>
            </a:extLst>
          </p:cNvPr>
          <p:cNvSpPr>
            <a:spLocks noGrp="1"/>
          </p:cNvSpPr>
          <p:nvPr>
            <p:ph type="title"/>
          </p:nvPr>
        </p:nvSpPr>
        <p:spPr/>
        <p:txBody>
          <a:bodyPr/>
          <a:lstStyle/>
          <a:p>
            <a:r>
              <a:rPr lang="en-US" dirty="0"/>
              <a:t>4. Recommendations</a:t>
            </a:r>
          </a:p>
        </p:txBody>
      </p:sp>
      <p:sp>
        <p:nvSpPr>
          <p:cNvPr id="3" name="Text Placeholder 2">
            <a:extLst>
              <a:ext uri="{FF2B5EF4-FFF2-40B4-BE49-F238E27FC236}">
                <a16:creationId xmlns:a16="http://schemas.microsoft.com/office/drawing/2014/main" id="{4E1B8368-5610-4093-88BA-D90C7A4B8C54}"/>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160CD179-C81A-4900-8FB2-7C5D694DB040}"/>
              </a:ext>
            </a:extLst>
          </p:cNvPr>
          <p:cNvPicPr>
            <a:picLocks noChangeAspect="1"/>
          </p:cNvPicPr>
          <p:nvPr/>
        </p:nvPicPr>
        <p:blipFill rotWithShape="1">
          <a:blip r:embed="rId3">
            <a:extLst>
              <a:ext uri="{28A0092B-C50C-407E-A947-70E740481C1C}">
                <a14:useLocalDpi xmlns:a14="http://schemas.microsoft.com/office/drawing/2010/main" val="0"/>
              </a:ext>
            </a:extLst>
          </a:blip>
          <a:srcRect b="11503"/>
          <a:stretch/>
        </p:blipFill>
        <p:spPr>
          <a:xfrm>
            <a:off x="-18755" y="0"/>
            <a:ext cx="9163775" cy="5838940"/>
          </a:xfrm>
          <a:prstGeom prst="rect">
            <a:avLst/>
          </a:prstGeom>
        </p:spPr>
      </p:pic>
    </p:spTree>
    <p:extLst>
      <p:ext uri="{BB962C8B-B14F-4D97-AF65-F5344CB8AC3E}">
        <p14:creationId xmlns:p14="http://schemas.microsoft.com/office/powerpoint/2010/main" val="4257023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5D85-A22E-4E76-8B4A-7781A5FCBDA3}"/>
              </a:ext>
            </a:extLst>
          </p:cNvPr>
          <p:cNvSpPr>
            <a:spLocks noGrp="1"/>
          </p:cNvSpPr>
          <p:nvPr>
            <p:ph type="title"/>
          </p:nvPr>
        </p:nvSpPr>
        <p:spPr/>
        <p:txBody>
          <a:bodyPr/>
          <a:lstStyle/>
          <a:p>
            <a:pPr marL="0" indent="0">
              <a:buNone/>
            </a:pPr>
            <a:r>
              <a:rPr lang="en-US" dirty="0"/>
              <a:t>1. Use a range of forecasts to communicate uncertainty </a:t>
            </a:r>
          </a:p>
        </p:txBody>
      </p:sp>
      <p:sp>
        <p:nvSpPr>
          <p:cNvPr id="3" name="Content Placeholder 2">
            <a:extLst>
              <a:ext uri="{FF2B5EF4-FFF2-40B4-BE49-F238E27FC236}">
                <a16:creationId xmlns:a16="http://schemas.microsoft.com/office/drawing/2014/main" id="{D65A45D3-8002-49A5-9014-4E6217AB14D9}"/>
              </a:ext>
            </a:extLst>
          </p:cNvPr>
          <p:cNvSpPr>
            <a:spLocks noGrp="1"/>
          </p:cNvSpPr>
          <p:nvPr>
            <p:ph sz="half" idx="1"/>
          </p:nvPr>
        </p:nvSpPr>
        <p:spPr>
          <a:xfrm>
            <a:off x="330200" y="2137732"/>
            <a:ext cx="4168775" cy="4171587"/>
          </a:xfrm>
        </p:spPr>
        <p:txBody>
          <a:bodyPr/>
          <a:lstStyle/>
          <a:p>
            <a:r>
              <a:rPr lang="en-GB" dirty="0"/>
              <a:t>Report a range of forecasts.</a:t>
            </a:r>
          </a:p>
          <a:p>
            <a:r>
              <a:rPr lang="en-GB" dirty="0"/>
              <a:t>Quantile regression</a:t>
            </a:r>
          </a:p>
          <a:p>
            <a:r>
              <a:rPr lang="en-US" dirty="0"/>
              <a:t>If the project were at the low/high end of the forecast range, would it change the decision?</a:t>
            </a:r>
            <a:endParaRPr lang="en-GB" dirty="0"/>
          </a:p>
          <a:p>
            <a:endParaRPr lang="en-US" dirty="0"/>
          </a:p>
        </p:txBody>
      </p:sp>
      <p:sp>
        <p:nvSpPr>
          <p:cNvPr id="4" name="Slide Number Placeholder 3">
            <a:extLst>
              <a:ext uri="{FF2B5EF4-FFF2-40B4-BE49-F238E27FC236}">
                <a16:creationId xmlns:a16="http://schemas.microsoft.com/office/drawing/2014/main" id="{F8DF694F-4142-4F81-8A6E-7D12951F4D93}"/>
              </a:ext>
            </a:extLst>
          </p:cNvPr>
          <p:cNvSpPr>
            <a:spLocks noGrp="1"/>
          </p:cNvSpPr>
          <p:nvPr>
            <p:ph type="sldNum" sz="quarter" idx="10"/>
          </p:nvPr>
        </p:nvSpPr>
        <p:spPr/>
        <p:txBody>
          <a:bodyPr/>
          <a:lstStyle/>
          <a:p>
            <a:pPr algn="ctr"/>
            <a:fld id="{DB5A3A47-29A7-45E5-923E-10FF85749154}" type="slidenum">
              <a:rPr lang="en-GB" smtClean="0"/>
              <a:pPr algn="ctr"/>
              <a:t>28</a:t>
            </a:fld>
            <a:endParaRPr lang="en-GB" dirty="0"/>
          </a:p>
        </p:txBody>
      </p:sp>
      <p:pic>
        <p:nvPicPr>
          <p:cNvPr id="6" name="Picture 5">
            <a:extLst>
              <a:ext uri="{FF2B5EF4-FFF2-40B4-BE49-F238E27FC236}">
                <a16:creationId xmlns:a16="http://schemas.microsoft.com/office/drawing/2014/main" id="{ABB33058-7E9D-4946-92C0-44FB4338ABDF}"/>
              </a:ext>
            </a:extLst>
          </p:cNvPr>
          <p:cNvPicPr>
            <a:picLocks noChangeAspect="1"/>
          </p:cNvPicPr>
          <p:nvPr/>
        </p:nvPicPr>
        <p:blipFill>
          <a:blip r:embed="rId2"/>
          <a:stretch>
            <a:fillRect/>
          </a:stretch>
        </p:blipFill>
        <p:spPr>
          <a:xfrm>
            <a:off x="4664441" y="2146642"/>
            <a:ext cx="4168775" cy="3262577"/>
          </a:xfrm>
          <a:prstGeom prst="rect">
            <a:avLst/>
          </a:prstGeom>
        </p:spPr>
      </p:pic>
      <p:sp>
        <p:nvSpPr>
          <p:cNvPr id="7" name="Content Placeholder 2">
            <a:extLst>
              <a:ext uri="{FF2B5EF4-FFF2-40B4-BE49-F238E27FC236}">
                <a16:creationId xmlns:a16="http://schemas.microsoft.com/office/drawing/2014/main" id="{E32A8B5B-79F6-434D-B641-9D132B7054CC}"/>
              </a:ext>
            </a:extLst>
          </p:cNvPr>
          <p:cNvSpPr txBox="1">
            <a:spLocks/>
          </p:cNvSpPr>
          <p:nvPr/>
        </p:nvSpPr>
        <p:spPr bwMode="auto">
          <a:xfrm>
            <a:off x="487199" y="4527105"/>
            <a:ext cx="8145905" cy="1980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kern="0" dirty="0">
              <a:sym typeface="Wingdings" panose="05000000000000000000" pitchFamily="2" charset="2"/>
            </a:endParaRPr>
          </a:p>
        </p:txBody>
      </p:sp>
    </p:spTree>
    <p:extLst>
      <p:ext uri="{BB962C8B-B14F-4D97-AF65-F5344CB8AC3E}">
        <p14:creationId xmlns:p14="http://schemas.microsoft.com/office/powerpoint/2010/main" val="369506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5D85-A22E-4E76-8B4A-7781A5FCBDA3}"/>
              </a:ext>
            </a:extLst>
          </p:cNvPr>
          <p:cNvSpPr>
            <a:spLocks noGrp="1"/>
          </p:cNvSpPr>
          <p:nvPr>
            <p:ph type="title"/>
          </p:nvPr>
        </p:nvSpPr>
        <p:spPr/>
        <p:txBody>
          <a:bodyPr/>
          <a:lstStyle/>
          <a:p>
            <a:r>
              <a:rPr lang="en-US" dirty="0"/>
              <a:t>2. Archive your forecasts</a:t>
            </a:r>
          </a:p>
        </p:txBody>
      </p:sp>
      <p:sp>
        <p:nvSpPr>
          <p:cNvPr id="3" name="Content Placeholder 2">
            <a:extLst>
              <a:ext uri="{FF2B5EF4-FFF2-40B4-BE49-F238E27FC236}">
                <a16:creationId xmlns:a16="http://schemas.microsoft.com/office/drawing/2014/main" id="{D65A45D3-8002-49A5-9014-4E6217AB14D9}"/>
              </a:ext>
            </a:extLst>
          </p:cNvPr>
          <p:cNvSpPr>
            <a:spLocks noGrp="1"/>
          </p:cNvSpPr>
          <p:nvPr>
            <p:ph idx="1"/>
          </p:nvPr>
        </p:nvSpPr>
        <p:spPr>
          <a:xfrm>
            <a:off x="330200" y="1718810"/>
            <a:ext cx="8489950" cy="4410490"/>
          </a:xfrm>
        </p:spPr>
        <p:txBody>
          <a:bodyPr/>
          <a:lstStyle/>
          <a:p>
            <a:pPr marL="514350" indent="-514350">
              <a:buAutoNum type="arabicPeriod"/>
            </a:pPr>
            <a:r>
              <a:rPr lang="en-GB" dirty="0"/>
              <a:t>Bronze: Record basic forecast and actual traffic information in a database </a:t>
            </a:r>
          </a:p>
          <a:p>
            <a:pPr marL="514350" indent="-514350">
              <a:buAutoNum type="arabicPeriod"/>
            </a:pPr>
            <a:endParaRPr lang="en-GB" dirty="0"/>
          </a:p>
          <a:p>
            <a:pPr marL="514350" indent="-514350">
              <a:buAutoNum type="arabicPeriod"/>
            </a:pPr>
            <a:r>
              <a:rPr lang="en-GB" dirty="0"/>
              <a:t>Silver: Bronze + document forecast in a semi-standardized report </a:t>
            </a:r>
          </a:p>
          <a:p>
            <a:pPr marL="514350" indent="-514350">
              <a:buAutoNum type="arabicPeriod"/>
            </a:pPr>
            <a:endParaRPr lang="en-GB" dirty="0"/>
          </a:p>
          <a:p>
            <a:pPr marL="514350" indent="-514350">
              <a:buAutoNum type="arabicPeriod"/>
            </a:pPr>
            <a:r>
              <a:rPr lang="en-GB" dirty="0"/>
              <a:t>Gold: Silver + make the forecast reproducible </a:t>
            </a:r>
          </a:p>
        </p:txBody>
      </p:sp>
      <p:sp>
        <p:nvSpPr>
          <p:cNvPr id="4" name="Slide Number Placeholder 3">
            <a:extLst>
              <a:ext uri="{FF2B5EF4-FFF2-40B4-BE49-F238E27FC236}">
                <a16:creationId xmlns:a16="http://schemas.microsoft.com/office/drawing/2014/main" id="{F8DF694F-4142-4F81-8A6E-7D12951F4D93}"/>
              </a:ext>
            </a:extLst>
          </p:cNvPr>
          <p:cNvSpPr>
            <a:spLocks noGrp="1"/>
          </p:cNvSpPr>
          <p:nvPr>
            <p:ph type="sldNum" sz="quarter" idx="10"/>
          </p:nvPr>
        </p:nvSpPr>
        <p:spPr/>
        <p:txBody>
          <a:bodyPr/>
          <a:lstStyle/>
          <a:p>
            <a:pPr algn="ctr"/>
            <a:fld id="{DB5A3A47-29A7-45E5-923E-10FF85749154}" type="slidenum">
              <a:rPr lang="en-GB" smtClean="0"/>
              <a:pPr algn="ctr"/>
              <a:t>29</a:t>
            </a:fld>
            <a:endParaRPr lang="en-GB" dirty="0"/>
          </a:p>
        </p:txBody>
      </p:sp>
    </p:spTree>
    <p:extLst>
      <p:ext uri="{BB962C8B-B14F-4D97-AF65-F5344CB8AC3E}">
        <p14:creationId xmlns:p14="http://schemas.microsoft.com/office/powerpoint/2010/main" val="559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p>
        </p:txBody>
      </p:sp>
      <p:sp>
        <p:nvSpPr>
          <p:cNvPr id="3" name="Content Placeholder 2"/>
          <p:cNvSpPr>
            <a:spLocks noGrp="1"/>
          </p:cNvSpPr>
          <p:nvPr>
            <p:ph idx="1"/>
          </p:nvPr>
        </p:nvSpPr>
        <p:spPr>
          <a:xfrm>
            <a:off x="330200" y="1358770"/>
            <a:ext cx="8489950" cy="5220580"/>
          </a:xfrm>
        </p:spPr>
        <p:txBody>
          <a:bodyPr/>
          <a:lstStyle/>
          <a:p>
            <a:pPr marL="0" indent="0">
              <a:buNone/>
            </a:pPr>
            <a:r>
              <a:rPr lang="en-US" dirty="0"/>
              <a:t>“The objective of this study is to develop a process to analyze and improve the accuracy, reliability, and utility of project-level traffic forecasts.”</a:t>
            </a:r>
          </a:p>
          <a:p>
            <a:pPr marL="0" indent="0">
              <a:buNone/>
            </a:pPr>
            <a:r>
              <a:rPr lang="en-US" dirty="0"/>
              <a:t>				-- NCHRP 08-110 RFP</a:t>
            </a:r>
          </a:p>
          <a:p>
            <a:pPr marL="0" indent="0">
              <a:buNone/>
            </a:pPr>
            <a:endParaRPr lang="en-US" dirty="0"/>
          </a:p>
          <a:p>
            <a:pPr lvl="0"/>
            <a:r>
              <a:rPr lang="en-US" u="sng" dirty="0">
                <a:solidFill>
                  <a:schemeClr val="accent6"/>
                </a:solidFill>
              </a:rPr>
              <a:t>Accuracy</a:t>
            </a:r>
            <a:r>
              <a:rPr lang="en-US" dirty="0">
                <a:solidFill>
                  <a:schemeClr val="accent6"/>
                </a:solidFill>
              </a:rPr>
              <a:t> is how well the forecast estimates project outcomes.</a:t>
            </a:r>
          </a:p>
          <a:p>
            <a:pPr lvl="0"/>
            <a:r>
              <a:rPr lang="en-US" u="sng" dirty="0">
                <a:solidFill>
                  <a:schemeClr val="accent6"/>
                </a:solidFill>
              </a:rPr>
              <a:t>Reliability</a:t>
            </a:r>
            <a:r>
              <a:rPr lang="en-US" dirty="0">
                <a:solidFill>
                  <a:schemeClr val="accent6"/>
                </a:solidFill>
              </a:rPr>
              <a:t> is the likelihood that someone repeating the forecast will get the same result.</a:t>
            </a:r>
          </a:p>
          <a:p>
            <a:pPr lvl="0"/>
            <a:r>
              <a:rPr lang="en-US" u="sng" dirty="0">
                <a:solidFill>
                  <a:schemeClr val="accent6"/>
                </a:solidFill>
              </a:rPr>
              <a:t>Utility </a:t>
            </a:r>
            <a:r>
              <a:rPr lang="en-US" dirty="0">
                <a:solidFill>
                  <a:schemeClr val="accent6"/>
                </a:solidFill>
              </a:rPr>
              <a:t>is the degree to which the forecast informs a decision.  </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ctr"/>
            <a:fld id="{DB5A3A47-29A7-45E5-923E-10FF85749154}" type="slidenum">
              <a:rPr lang="en-GB" smtClean="0"/>
              <a:pPr algn="ctr"/>
              <a:t>3</a:t>
            </a:fld>
            <a:endParaRPr lang="en-GB" dirty="0"/>
          </a:p>
        </p:txBody>
      </p:sp>
    </p:spTree>
    <p:extLst>
      <p:ext uri="{BB962C8B-B14F-4D97-AF65-F5344CB8AC3E}">
        <p14:creationId xmlns:p14="http://schemas.microsoft.com/office/powerpoint/2010/main" val="112177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93C5-EBFA-4F29-BB08-3C322F19BF16}"/>
              </a:ext>
            </a:extLst>
          </p:cNvPr>
          <p:cNvSpPr>
            <a:spLocks noGrp="1"/>
          </p:cNvSpPr>
          <p:nvPr>
            <p:ph type="title"/>
          </p:nvPr>
        </p:nvSpPr>
        <p:spPr/>
        <p:txBody>
          <a:bodyPr/>
          <a:lstStyle/>
          <a:p>
            <a:r>
              <a:rPr lang="en-US" dirty="0"/>
              <a:t>3. Periodically Report the Accuracy</a:t>
            </a:r>
          </a:p>
        </p:txBody>
      </p:sp>
      <p:sp>
        <p:nvSpPr>
          <p:cNvPr id="3" name="Content Placeholder 2">
            <a:extLst>
              <a:ext uri="{FF2B5EF4-FFF2-40B4-BE49-F238E27FC236}">
                <a16:creationId xmlns:a16="http://schemas.microsoft.com/office/drawing/2014/main" id="{098FDE0E-EAD2-4175-9A7B-2C258953D241}"/>
              </a:ext>
            </a:extLst>
          </p:cNvPr>
          <p:cNvSpPr>
            <a:spLocks noGrp="1"/>
          </p:cNvSpPr>
          <p:nvPr>
            <p:ph idx="1"/>
          </p:nvPr>
        </p:nvSpPr>
        <p:spPr>
          <a:xfrm>
            <a:off x="161510" y="1583795"/>
            <a:ext cx="8640960" cy="4320480"/>
          </a:xfrm>
        </p:spPr>
        <p:txBody>
          <a:bodyPr/>
          <a:lstStyle/>
          <a:p>
            <a:r>
              <a:rPr lang="en-US" dirty="0">
                <a:solidFill>
                  <a:schemeClr val="tx2"/>
                </a:solidFill>
                <a:sym typeface="Wingdings" panose="05000000000000000000" pitchFamily="2" charset="2"/>
              </a:rPr>
              <a:t>Provides empirical information on uncertainty.</a:t>
            </a:r>
          </a:p>
          <a:p>
            <a:r>
              <a:rPr lang="en-US" dirty="0">
                <a:solidFill>
                  <a:schemeClr val="tx2"/>
                </a:solidFill>
                <a:sym typeface="Wingdings" panose="05000000000000000000" pitchFamily="2" charset="2"/>
              </a:rPr>
              <a:t>Ensures a degree of accountability and transparency</a:t>
            </a:r>
          </a:p>
          <a:p>
            <a:endParaRPr lang="en-US" dirty="0">
              <a:solidFill>
                <a:schemeClr val="bg1">
                  <a:lumMod val="65000"/>
                </a:schemeClr>
              </a:solidFill>
              <a:sym typeface="Wingdings" panose="05000000000000000000" pitchFamily="2" charset="2"/>
            </a:endParaRPr>
          </a:p>
        </p:txBody>
      </p:sp>
      <p:sp>
        <p:nvSpPr>
          <p:cNvPr id="4" name="Slide Number Placeholder 3">
            <a:extLst>
              <a:ext uri="{FF2B5EF4-FFF2-40B4-BE49-F238E27FC236}">
                <a16:creationId xmlns:a16="http://schemas.microsoft.com/office/drawing/2014/main" id="{A682B21D-B14A-4EB8-88CF-1F9975714F1A}"/>
              </a:ext>
            </a:extLst>
          </p:cNvPr>
          <p:cNvSpPr>
            <a:spLocks noGrp="1"/>
          </p:cNvSpPr>
          <p:nvPr>
            <p:ph type="sldNum" sz="quarter" idx="10"/>
          </p:nvPr>
        </p:nvSpPr>
        <p:spPr/>
        <p:txBody>
          <a:bodyPr/>
          <a:lstStyle/>
          <a:p>
            <a:pPr algn="ctr"/>
            <a:fld id="{DB5A3A47-29A7-45E5-923E-10FF85749154}" type="slidenum">
              <a:rPr lang="en-GB" smtClean="0"/>
              <a:pPr algn="ctr"/>
              <a:t>30</a:t>
            </a:fld>
            <a:endParaRPr lang="en-GB" dirty="0"/>
          </a:p>
        </p:txBody>
      </p:sp>
    </p:spTree>
    <p:extLst>
      <p:ext uri="{BB962C8B-B14F-4D97-AF65-F5344CB8AC3E}">
        <p14:creationId xmlns:p14="http://schemas.microsoft.com/office/powerpoint/2010/main" val="4166232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93C5-EBFA-4F29-BB08-3C322F19BF16}"/>
              </a:ext>
            </a:extLst>
          </p:cNvPr>
          <p:cNvSpPr>
            <a:spLocks noGrp="1"/>
          </p:cNvSpPr>
          <p:nvPr>
            <p:ph type="title"/>
          </p:nvPr>
        </p:nvSpPr>
        <p:spPr/>
        <p:txBody>
          <a:bodyPr/>
          <a:lstStyle/>
          <a:p>
            <a:r>
              <a:rPr lang="en-US" dirty="0"/>
              <a:t>4. Use Past Results to improve forecasting method</a:t>
            </a:r>
          </a:p>
        </p:txBody>
      </p:sp>
      <p:sp>
        <p:nvSpPr>
          <p:cNvPr id="3" name="Content Placeholder 2">
            <a:extLst>
              <a:ext uri="{FF2B5EF4-FFF2-40B4-BE49-F238E27FC236}">
                <a16:creationId xmlns:a16="http://schemas.microsoft.com/office/drawing/2014/main" id="{098FDE0E-EAD2-4175-9A7B-2C258953D241}"/>
              </a:ext>
            </a:extLst>
          </p:cNvPr>
          <p:cNvSpPr>
            <a:spLocks noGrp="1"/>
          </p:cNvSpPr>
          <p:nvPr>
            <p:ph idx="1"/>
          </p:nvPr>
        </p:nvSpPr>
        <p:spPr>
          <a:xfrm>
            <a:off x="161510" y="1583795"/>
            <a:ext cx="8640960" cy="4320480"/>
          </a:xfrm>
        </p:spPr>
        <p:txBody>
          <a:bodyPr/>
          <a:lstStyle/>
          <a:p>
            <a:r>
              <a:rPr lang="en-US" dirty="0"/>
              <a:t>Evaluate past forecasts to learn about weaknesses of existing model</a:t>
            </a:r>
          </a:p>
          <a:p>
            <a:pPr lvl="1"/>
            <a:r>
              <a:rPr lang="en-US" dirty="0">
                <a:solidFill>
                  <a:schemeClr val="bg1">
                    <a:lumMod val="65000"/>
                  </a:schemeClr>
                </a:solidFill>
                <a:sym typeface="Wingdings" panose="05000000000000000000" pitchFamily="2" charset="2"/>
              </a:rPr>
              <a:t>Identify needed improvements</a:t>
            </a:r>
          </a:p>
          <a:p>
            <a:r>
              <a:rPr lang="en-US" dirty="0">
                <a:sym typeface="Wingdings" panose="05000000000000000000" pitchFamily="2" charset="2"/>
              </a:rPr>
              <a:t>Test the ability of the new model to predict those project-level changes</a:t>
            </a:r>
          </a:p>
          <a:p>
            <a:pPr lvl="1"/>
            <a:r>
              <a:rPr lang="en-US" dirty="0">
                <a:solidFill>
                  <a:schemeClr val="bg1">
                    <a:lumMod val="65000"/>
                  </a:schemeClr>
                </a:solidFill>
                <a:sym typeface="Wingdings" panose="05000000000000000000" pitchFamily="2" charset="2"/>
              </a:rPr>
              <a:t>Do the improvements help?</a:t>
            </a:r>
          </a:p>
          <a:p>
            <a:r>
              <a:rPr lang="en-US" dirty="0">
                <a:sym typeface="Wingdings" panose="05000000000000000000" pitchFamily="2" charset="2"/>
              </a:rPr>
              <a:t>Estimate local quantile regression models</a:t>
            </a:r>
          </a:p>
          <a:p>
            <a:pPr lvl="1"/>
            <a:r>
              <a:rPr lang="en-US" dirty="0">
                <a:solidFill>
                  <a:schemeClr val="bg1">
                    <a:lumMod val="65000"/>
                  </a:schemeClr>
                </a:solidFill>
                <a:sym typeface="Wingdings" panose="05000000000000000000" pitchFamily="2" charset="2"/>
              </a:rPr>
              <a:t>Is my range narrower than my peer’s?</a:t>
            </a:r>
          </a:p>
        </p:txBody>
      </p:sp>
      <p:sp>
        <p:nvSpPr>
          <p:cNvPr id="4" name="Slide Number Placeholder 3">
            <a:extLst>
              <a:ext uri="{FF2B5EF4-FFF2-40B4-BE49-F238E27FC236}">
                <a16:creationId xmlns:a16="http://schemas.microsoft.com/office/drawing/2014/main" id="{A682B21D-B14A-4EB8-88CF-1F9975714F1A}"/>
              </a:ext>
            </a:extLst>
          </p:cNvPr>
          <p:cNvSpPr>
            <a:spLocks noGrp="1"/>
          </p:cNvSpPr>
          <p:nvPr>
            <p:ph type="sldNum" sz="quarter" idx="10"/>
          </p:nvPr>
        </p:nvSpPr>
        <p:spPr/>
        <p:txBody>
          <a:bodyPr/>
          <a:lstStyle/>
          <a:p>
            <a:pPr algn="ctr"/>
            <a:fld id="{DB5A3A47-29A7-45E5-923E-10FF85749154}" type="slidenum">
              <a:rPr lang="en-GB" smtClean="0"/>
              <a:pPr algn="ctr"/>
              <a:t>31</a:t>
            </a:fld>
            <a:endParaRPr lang="en-GB" dirty="0"/>
          </a:p>
        </p:txBody>
      </p:sp>
      <p:sp>
        <p:nvSpPr>
          <p:cNvPr id="5" name="Rectangle 4">
            <a:extLst>
              <a:ext uri="{FF2B5EF4-FFF2-40B4-BE49-F238E27FC236}">
                <a16:creationId xmlns:a16="http://schemas.microsoft.com/office/drawing/2014/main" id="{D0D160AF-0046-4D0A-9242-E596B3DD4351}"/>
              </a:ext>
            </a:extLst>
          </p:cNvPr>
          <p:cNvSpPr/>
          <p:nvPr/>
        </p:nvSpPr>
        <p:spPr>
          <a:xfrm>
            <a:off x="431540" y="5499230"/>
            <a:ext cx="8505945" cy="954107"/>
          </a:xfrm>
          <a:prstGeom prst="rect">
            <a:avLst/>
          </a:prstGeom>
        </p:spPr>
        <p:txBody>
          <a:bodyPr wrap="square">
            <a:spAutoFit/>
          </a:bodyPr>
          <a:lstStyle/>
          <a:p>
            <a:pPr marL="0" indent="0">
              <a:buNone/>
            </a:pPr>
            <a:r>
              <a:rPr lang="en-US" sz="2800" b="1" dirty="0">
                <a:solidFill>
                  <a:schemeClr val="accent2"/>
                </a:solidFill>
              </a:rPr>
              <a:t>We build models to predict change.  We should evaluate them on their ability to do so.</a:t>
            </a:r>
          </a:p>
        </p:txBody>
      </p:sp>
    </p:spTree>
    <p:extLst>
      <p:ext uri="{BB962C8B-B14F-4D97-AF65-F5344CB8AC3E}">
        <p14:creationId xmlns:p14="http://schemas.microsoft.com/office/powerpoint/2010/main" val="1667222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2705-3130-4FCB-A319-B6C9657194BC}"/>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0BC1032D-BA44-403D-9A36-2364183F25B0}"/>
              </a:ext>
            </a:extLst>
          </p:cNvPr>
          <p:cNvSpPr>
            <a:spLocks noGrp="1"/>
          </p:cNvSpPr>
          <p:nvPr>
            <p:ph idx="1"/>
          </p:nvPr>
        </p:nvSpPr>
        <p:spPr/>
        <p:txBody>
          <a:bodyPr/>
          <a:lstStyle/>
          <a:p>
            <a:pPr marL="514350" indent="-514350">
              <a:buFontTx/>
              <a:buAutoNum type="arabicPeriod"/>
            </a:pPr>
            <a:r>
              <a:rPr lang="en-GB" dirty="0"/>
              <a:t>Giving a range </a:t>
            </a:r>
            <a:r>
              <a:rPr lang="en-GB" dirty="0">
                <a:sym typeface="Wingdings" panose="05000000000000000000" pitchFamily="2" charset="2"/>
              </a:rPr>
              <a:t> </a:t>
            </a:r>
            <a:r>
              <a:rPr lang="en-GB" dirty="0"/>
              <a:t>more likely to be “right”</a:t>
            </a:r>
          </a:p>
          <a:p>
            <a:pPr marL="514350" indent="-514350">
              <a:buFontTx/>
              <a:buAutoNum type="arabicPeriod"/>
            </a:pPr>
            <a:endParaRPr lang="en-GB" dirty="0"/>
          </a:p>
          <a:p>
            <a:pPr marL="514350" indent="-514350">
              <a:buAutoNum type="arabicPeriod"/>
            </a:pPr>
            <a:r>
              <a:rPr lang="en-GB" dirty="0"/>
              <a:t>Archiving forecasts and data </a:t>
            </a:r>
            <a:r>
              <a:rPr lang="en-GB" dirty="0">
                <a:sym typeface="Wingdings" panose="05000000000000000000" pitchFamily="2" charset="2"/>
              </a:rPr>
              <a:t> </a:t>
            </a:r>
            <a:r>
              <a:rPr lang="en-GB" dirty="0"/>
              <a:t>Provides evidence for effectiveness of tools used</a:t>
            </a:r>
          </a:p>
          <a:p>
            <a:pPr marL="514350" indent="-514350">
              <a:buAutoNum type="arabicPeriod"/>
            </a:pPr>
            <a:endParaRPr lang="en-GB" dirty="0"/>
          </a:p>
          <a:p>
            <a:pPr marL="514350" indent="-514350">
              <a:buAutoNum type="arabicPeriod"/>
            </a:pPr>
            <a:r>
              <a:rPr lang="en-GB" dirty="0"/>
              <a:t>Data to improve models </a:t>
            </a:r>
            <a:r>
              <a:rPr lang="en-GB" dirty="0">
                <a:sym typeface="Wingdings" panose="05000000000000000000" pitchFamily="2" charset="2"/>
              </a:rPr>
              <a:t> Testing predictions is the foundation of science</a:t>
            </a:r>
            <a:endParaRPr lang="en-GB" dirty="0"/>
          </a:p>
          <a:p>
            <a:pPr marL="0" indent="0">
              <a:buNone/>
            </a:pPr>
            <a:endParaRPr lang="en-US" dirty="0"/>
          </a:p>
        </p:txBody>
      </p:sp>
      <p:sp>
        <p:nvSpPr>
          <p:cNvPr id="4" name="Slide Number Placeholder 3">
            <a:extLst>
              <a:ext uri="{FF2B5EF4-FFF2-40B4-BE49-F238E27FC236}">
                <a16:creationId xmlns:a16="http://schemas.microsoft.com/office/drawing/2014/main" id="{1924FA1C-9A58-4F65-838E-B907C89B1C82}"/>
              </a:ext>
            </a:extLst>
          </p:cNvPr>
          <p:cNvSpPr>
            <a:spLocks noGrp="1"/>
          </p:cNvSpPr>
          <p:nvPr>
            <p:ph type="sldNum" sz="quarter" idx="10"/>
          </p:nvPr>
        </p:nvSpPr>
        <p:spPr/>
        <p:txBody>
          <a:bodyPr/>
          <a:lstStyle/>
          <a:p>
            <a:pPr algn="ctr"/>
            <a:fld id="{DB5A3A47-29A7-45E5-923E-10FF85749154}" type="slidenum">
              <a:rPr lang="en-GB" smtClean="0"/>
              <a:pPr algn="ctr"/>
              <a:t>32</a:t>
            </a:fld>
            <a:endParaRPr lang="en-GB" dirty="0"/>
          </a:p>
        </p:txBody>
      </p:sp>
      <p:sp>
        <p:nvSpPr>
          <p:cNvPr id="5" name="Rectangle 4">
            <a:extLst>
              <a:ext uri="{FF2B5EF4-FFF2-40B4-BE49-F238E27FC236}">
                <a16:creationId xmlns:a16="http://schemas.microsoft.com/office/drawing/2014/main" id="{A6CFB820-D96E-4BF2-AD02-8F62A436CF0B}"/>
              </a:ext>
            </a:extLst>
          </p:cNvPr>
          <p:cNvSpPr/>
          <p:nvPr/>
        </p:nvSpPr>
        <p:spPr>
          <a:xfrm>
            <a:off x="431540" y="5499230"/>
            <a:ext cx="8505945" cy="954107"/>
          </a:xfrm>
          <a:prstGeom prst="rect">
            <a:avLst/>
          </a:prstGeom>
        </p:spPr>
        <p:txBody>
          <a:bodyPr wrap="square">
            <a:spAutoFit/>
          </a:bodyPr>
          <a:lstStyle/>
          <a:p>
            <a:pPr marL="0" indent="0" algn="ctr">
              <a:buNone/>
            </a:pPr>
            <a:r>
              <a:rPr lang="en-US" sz="2800" b="1" dirty="0">
                <a:solidFill>
                  <a:schemeClr val="accent2"/>
                </a:solidFill>
              </a:rPr>
              <a:t>Together, the goal is not only to improve forecasts, but to build credibility.</a:t>
            </a:r>
          </a:p>
        </p:txBody>
      </p:sp>
    </p:spTree>
    <p:extLst>
      <p:ext uri="{BB962C8B-B14F-4D97-AF65-F5344CB8AC3E}">
        <p14:creationId xmlns:p14="http://schemas.microsoft.com/office/powerpoint/2010/main" val="1234623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230B-3653-482C-830F-077A104D8100}"/>
              </a:ext>
            </a:extLst>
          </p:cNvPr>
          <p:cNvSpPr>
            <a:spLocks noGrp="1"/>
          </p:cNvSpPr>
          <p:nvPr>
            <p:ph type="title"/>
          </p:nvPr>
        </p:nvSpPr>
        <p:spPr/>
        <p:txBody>
          <a:bodyPr/>
          <a:lstStyle/>
          <a:p>
            <a:r>
              <a:rPr lang="en-US" dirty="0"/>
              <a:t>5. Archive and Information System</a:t>
            </a:r>
          </a:p>
        </p:txBody>
      </p:sp>
      <p:sp>
        <p:nvSpPr>
          <p:cNvPr id="3" name="Text Placeholder 2">
            <a:extLst>
              <a:ext uri="{FF2B5EF4-FFF2-40B4-BE49-F238E27FC236}">
                <a16:creationId xmlns:a16="http://schemas.microsoft.com/office/drawing/2014/main" id="{3E245459-F341-4A5A-A118-7A06815F39CE}"/>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71C8C70A-1F80-48C7-B4D6-363F7C258A34}"/>
              </a:ext>
            </a:extLst>
          </p:cNvPr>
          <p:cNvPicPr>
            <a:picLocks noChangeAspect="1"/>
          </p:cNvPicPr>
          <p:nvPr/>
        </p:nvPicPr>
        <p:blipFill rotWithShape="1">
          <a:blip r:embed="rId3">
            <a:extLst>
              <a:ext uri="{28A0092B-C50C-407E-A947-70E740481C1C}">
                <a14:useLocalDpi xmlns:a14="http://schemas.microsoft.com/office/drawing/2010/main" val="0"/>
              </a:ext>
            </a:extLst>
          </a:blip>
          <a:srcRect b="11503"/>
          <a:stretch/>
        </p:blipFill>
        <p:spPr>
          <a:xfrm>
            <a:off x="-18755" y="0"/>
            <a:ext cx="9163775" cy="5838940"/>
          </a:xfrm>
          <a:prstGeom prst="rect">
            <a:avLst/>
          </a:prstGeom>
        </p:spPr>
      </p:pic>
    </p:spTree>
    <p:extLst>
      <p:ext uri="{BB962C8B-B14F-4D97-AF65-F5344CB8AC3E}">
        <p14:creationId xmlns:p14="http://schemas.microsoft.com/office/powerpoint/2010/main" val="1093754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2944-F172-46BE-B502-0A03CC63F170}"/>
              </a:ext>
            </a:extLst>
          </p:cNvPr>
          <p:cNvSpPr>
            <a:spLocks noGrp="1"/>
          </p:cNvSpPr>
          <p:nvPr>
            <p:ph type="title"/>
          </p:nvPr>
        </p:nvSpPr>
        <p:spPr/>
        <p:txBody>
          <a:bodyPr/>
          <a:lstStyle/>
          <a:p>
            <a:r>
              <a:rPr lang="en-US" dirty="0"/>
              <a:t>Archive &amp; Information System</a:t>
            </a:r>
          </a:p>
        </p:txBody>
      </p:sp>
      <p:sp>
        <p:nvSpPr>
          <p:cNvPr id="3" name="Content Placeholder 2">
            <a:extLst>
              <a:ext uri="{FF2B5EF4-FFF2-40B4-BE49-F238E27FC236}">
                <a16:creationId xmlns:a16="http://schemas.microsoft.com/office/drawing/2014/main" id="{5F8A25F2-493F-49BF-BECD-B58523DD8D40}"/>
              </a:ext>
            </a:extLst>
          </p:cNvPr>
          <p:cNvSpPr>
            <a:spLocks noGrp="1"/>
          </p:cNvSpPr>
          <p:nvPr>
            <p:ph idx="1"/>
          </p:nvPr>
        </p:nvSpPr>
        <p:spPr>
          <a:xfrm>
            <a:off x="330200" y="1448779"/>
            <a:ext cx="8489950" cy="5085565"/>
          </a:xfrm>
        </p:spPr>
        <p:txBody>
          <a:bodyPr/>
          <a:lstStyle/>
          <a:p>
            <a:pPr marL="0" indent="0">
              <a:buNone/>
            </a:pPr>
            <a:r>
              <a:rPr lang="en-US" dirty="0"/>
              <a:t>Desired features: </a:t>
            </a:r>
          </a:p>
          <a:p>
            <a:r>
              <a:rPr lang="en-US" dirty="0"/>
              <a:t>Stable, long-term archiving</a:t>
            </a:r>
          </a:p>
          <a:p>
            <a:r>
              <a:rPr lang="en-US" dirty="0"/>
              <a:t>Ability to add reports or model files</a:t>
            </a:r>
          </a:p>
          <a:p>
            <a:r>
              <a:rPr lang="en-US" dirty="0"/>
              <a:t>Enable multiple users and data sharing</a:t>
            </a:r>
          </a:p>
          <a:p>
            <a:r>
              <a:rPr lang="en-US" dirty="0"/>
              <a:t>Private/local option</a:t>
            </a:r>
          </a:p>
          <a:p>
            <a:r>
              <a:rPr lang="en-US" dirty="0"/>
              <a:t>Mainstream and low-cost software</a:t>
            </a:r>
          </a:p>
          <a:p>
            <a:pPr marL="0" indent="0">
              <a:buNone/>
            </a:pPr>
            <a:endParaRPr lang="en-US" dirty="0"/>
          </a:p>
          <a:p>
            <a:pPr marL="0" indent="0" algn="ctr">
              <a:buNone/>
            </a:pPr>
            <a:r>
              <a:rPr lang="en-US" b="1" dirty="0">
                <a:solidFill>
                  <a:schemeClr val="accent2"/>
                </a:solidFill>
              </a:rPr>
              <a:t>Standard data fields!</a:t>
            </a:r>
          </a:p>
        </p:txBody>
      </p:sp>
      <p:sp>
        <p:nvSpPr>
          <p:cNvPr id="4" name="Slide Number Placeholder 3">
            <a:extLst>
              <a:ext uri="{FF2B5EF4-FFF2-40B4-BE49-F238E27FC236}">
                <a16:creationId xmlns:a16="http://schemas.microsoft.com/office/drawing/2014/main" id="{833F0D4C-AC95-4A46-B13A-8495E4AFE46F}"/>
              </a:ext>
            </a:extLst>
          </p:cNvPr>
          <p:cNvSpPr>
            <a:spLocks noGrp="1"/>
          </p:cNvSpPr>
          <p:nvPr>
            <p:ph type="sldNum" sz="quarter" idx="10"/>
          </p:nvPr>
        </p:nvSpPr>
        <p:spPr/>
        <p:txBody>
          <a:bodyPr/>
          <a:lstStyle/>
          <a:p>
            <a:pPr algn="ctr"/>
            <a:fld id="{DB5A3A47-29A7-45E5-923E-10FF85749154}" type="slidenum">
              <a:rPr lang="en-GB" smtClean="0"/>
              <a:pPr algn="ctr"/>
              <a:t>34</a:t>
            </a:fld>
            <a:endParaRPr lang="en-GB" dirty="0"/>
          </a:p>
        </p:txBody>
      </p:sp>
    </p:spTree>
    <p:extLst>
      <p:ext uri="{BB962C8B-B14F-4D97-AF65-F5344CB8AC3E}">
        <p14:creationId xmlns:p14="http://schemas.microsoft.com/office/powerpoint/2010/main" val="1967774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00AB-A4B6-4CF8-B544-C72DB7EF6982}"/>
              </a:ext>
            </a:extLst>
          </p:cNvPr>
          <p:cNvSpPr>
            <a:spLocks noGrp="1"/>
          </p:cNvSpPr>
          <p:nvPr>
            <p:ph type="title"/>
          </p:nvPr>
        </p:nvSpPr>
        <p:spPr/>
        <p:txBody>
          <a:bodyPr/>
          <a:lstStyle/>
          <a:p>
            <a:r>
              <a:rPr lang="en-US" dirty="0" err="1"/>
              <a:t>forecastcards</a:t>
            </a:r>
            <a:endParaRPr lang="en-US" dirty="0"/>
          </a:p>
        </p:txBody>
      </p:sp>
      <p:sp>
        <p:nvSpPr>
          <p:cNvPr id="4" name="Slide Number Placeholder 3">
            <a:extLst>
              <a:ext uri="{FF2B5EF4-FFF2-40B4-BE49-F238E27FC236}">
                <a16:creationId xmlns:a16="http://schemas.microsoft.com/office/drawing/2014/main" id="{28E4BAFB-C87B-4D59-9A50-CAEF28B3B807}"/>
              </a:ext>
            </a:extLst>
          </p:cNvPr>
          <p:cNvSpPr>
            <a:spLocks noGrp="1"/>
          </p:cNvSpPr>
          <p:nvPr>
            <p:ph type="sldNum" sz="quarter" idx="10"/>
          </p:nvPr>
        </p:nvSpPr>
        <p:spPr/>
        <p:txBody>
          <a:bodyPr/>
          <a:lstStyle/>
          <a:p>
            <a:pPr algn="ctr"/>
            <a:fld id="{DB5A3A47-29A7-45E5-923E-10FF85749154}" type="slidenum">
              <a:rPr lang="en-GB" smtClean="0"/>
              <a:pPr algn="ctr"/>
              <a:t>35</a:t>
            </a:fld>
            <a:endParaRPr lang="en-GB" dirty="0"/>
          </a:p>
        </p:txBody>
      </p:sp>
      <p:sp>
        <p:nvSpPr>
          <p:cNvPr id="6" name="Rectangle 5">
            <a:extLst>
              <a:ext uri="{FF2B5EF4-FFF2-40B4-BE49-F238E27FC236}">
                <a16:creationId xmlns:a16="http://schemas.microsoft.com/office/drawing/2014/main" id="{D7772DD5-0B10-476D-888A-A396E09D060C}"/>
              </a:ext>
            </a:extLst>
          </p:cNvPr>
          <p:cNvSpPr/>
          <p:nvPr/>
        </p:nvSpPr>
        <p:spPr>
          <a:xfrm>
            <a:off x="1556665" y="6039290"/>
            <a:ext cx="6519734" cy="523220"/>
          </a:xfrm>
          <a:prstGeom prst="rect">
            <a:avLst/>
          </a:prstGeom>
        </p:spPr>
        <p:txBody>
          <a:bodyPr wrap="none">
            <a:spAutoFit/>
          </a:bodyPr>
          <a:lstStyle/>
          <a:p>
            <a:r>
              <a:rPr lang="en-US" sz="2800" b="1" dirty="0">
                <a:solidFill>
                  <a:schemeClr val="accent2"/>
                </a:solidFill>
              </a:rPr>
              <a:t>https://github.com/e-lo/forecastcards</a:t>
            </a:r>
          </a:p>
        </p:txBody>
      </p:sp>
      <p:pic>
        <p:nvPicPr>
          <p:cNvPr id="7" name="Picture 6">
            <a:extLst>
              <a:ext uri="{FF2B5EF4-FFF2-40B4-BE49-F238E27FC236}">
                <a16:creationId xmlns:a16="http://schemas.microsoft.com/office/drawing/2014/main" id="{76A22946-6433-4EA6-875C-E9B52669C89D}"/>
              </a:ext>
            </a:extLst>
          </p:cNvPr>
          <p:cNvPicPr>
            <a:picLocks noChangeAspect="1"/>
          </p:cNvPicPr>
          <p:nvPr/>
        </p:nvPicPr>
        <p:blipFill>
          <a:blip r:embed="rId2"/>
          <a:stretch>
            <a:fillRect/>
          </a:stretch>
        </p:blipFill>
        <p:spPr>
          <a:xfrm>
            <a:off x="206515" y="1493785"/>
            <a:ext cx="5253618" cy="2775030"/>
          </a:xfrm>
          <a:prstGeom prst="rect">
            <a:avLst/>
          </a:prstGeom>
        </p:spPr>
      </p:pic>
      <p:pic>
        <p:nvPicPr>
          <p:cNvPr id="8" name="Picture 7">
            <a:extLst>
              <a:ext uri="{FF2B5EF4-FFF2-40B4-BE49-F238E27FC236}">
                <a16:creationId xmlns:a16="http://schemas.microsoft.com/office/drawing/2014/main" id="{C59B413B-0298-4973-ADE2-26873E878671}"/>
              </a:ext>
            </a:extLst>
          </p:cNvPr>
          <p:cNvPicPr>
            <a:picLocks noChangeAspect="1"/>
          </p:cNvPicPr>
          <p:nvPr/>
        </p:nvPicPr>
        <p:blipFill>
          <a:blip r:embed="rId3"/>
          <a:stretch>
            <a:fillRect/>
          </a:stretch>
        </p:blipFill>
        <p:spPr>
          <a:xfrm>
            <a:off x="3311860" y="2483895"/>
            <a:ext cx="5665931" cy="3496500"/>
          </a:xfrm>
          <a:prstGeom prst="rect">
            <a:avLst/>
          </a:prstGeom>
        </p:spPr>
      </p:pic>
    </p:spTree>
    <p:extLst>
      <p:ext uri="{BB962C8B-B14F-4D97-AF65-F5344CB8AC3E}">
        <p14:creationId xmlns:p14="http://schemas.microsoft.com/office/powerpoint/2010/main" val="1008446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00AB-A4B6-4CF8-B544-C72DB7EF6982}"/>
              </a:ext>
            </a:extLst>
          </p:cNvPr>
          <p:cNvSpPr>
            <a:spLocks noGrp="1"/>
          </p:cNvSpPr>
          <p:nvPr>
            <p:ph type="title"/>
          </p:nvPr>
        </p:nvSpPr>
        <p:spPr/>
        <p:txBody>
          <a:bodyPr/>
          <a:lstStyle/>
          <a:p>
            <a:r>
              <a:rPr lang="en-US" dirty="0" err="1"/>
              <a:t>forecastcarddata</a:t>
            </a:r>
            <a:endParaRPr lang="en-US" dirty="0"/>
          </a:p>
        </p:txBody>
      </p:sp>
      <p:sp>
        <p:nvSpPr>
          <p:cNvPr id="4" name="Slide Number Placeholder 3">
            <a:extLst>
              <a:ext uri="{FF2B5EF4-FFF2-40B4-BE49-F238E27FC236}">
                <a16:creationId xmlns:a16="http://schemas.microsoft.com/office/drawing/2014/main" id="{28E4BAFB-C87B-4D59-9A50-CAEF28B3B807}"/>
              </a:ext>
            </a:extLst>
          </p:cNvPr>
          <p:cNvSpPr>
            <a:spLocks noGrp="1"/>
          </p:cNvSpPr>
          <p:nvPr>
            <p:ph type="sldNum" sz="quarter" idx="10"/>
          </p:nvPr>
        </p:nvSpPr>
        <p:spPr/>
        <p:txBody>
          <a:bodyPr/>
          <a:lstStyle/>
          <a:p>
            <a:pPr algn="ctr"/>
            <a:fld id="{DB5A3A47-29A7-45E5-923E-10FF85749154}" type="slidenum">
              <a:rPr lang="en-GB" smtClean="0"/>
              <a:pPr algn="ctr"/>
              <a:t>36</a:t>
            </a:fld>
            <a:endParaRPr lang="en-GB" dirty="0"/>
          </a:p>
        </p:txBody>
      </p:sp>
      <p:sp>
        <p:nvSpPr>
          <p:cNvPr id="6" name="Rectangle 5">
            <a:extLst>
              <a:ext uri="{FF2B5EF4-FFF2-40B4-BE49-F238E27FC236}">
                <a16:creationId xmlns:a16="http://schemas.microsoft.com/office/drawing/2014/main" id="{D7772DD5-0B10-476D-888A-A396E09D060C}"/>
              </a:ext>
            </a:extLst>
          </p:cNvPr>
          <p:cNvSpPr/>
          <p:nvPr/>
        </p:nvSpPr>
        <p:spPr>
          <a:xfrm>
            <a:off x="521550" y="6039290"/>
            <a:ext cx="8438529" cy="523220"/>
          </a:xfrm>
          <a:prstGeom prst="rect">
            <a:avLst/>
          </a:prstGeom>
        </p:spPr>
        <p:txBody>
          <a:bodyPr wrap="none">
            <a:spAutoFit/>
          </a:bodyPr>
          <a:lstStyle/>
          <a:p>
            <a:r>
              <a:rPr lang="en-US" sz="2800" b="1" dirty="0">
                <a:solidFill>
                  <a:schemeClr val="accent2"/>
                </a:solidFill>
              </a:rPr>
              <a:t>https://github.com/gregerhardt/forecastcarddata</a:t>
            </a:r>
          </a:p>
        </p:txBody>
      </p:sp>
      <p:pic>
        <p:nvPicPr>
          <p:cNvPr id="9" name="Picture 8">
            <a:extLst>
              <a:ext uri="{FF2B5EF4-FFF2-40B4-BE49-F238E27FC236}">
                <a16:creationId xmlns:a16="http://schemas.microsoft.com/office/drawing/2014/main" id="{09F1D261-A08C-40A6-9166-7865AC87AA37}"/>
              </a:ext>
            </a:extLst>
          </p:cNvPr>
          <p:cNvPicPr>
            <a:picLocks noChangeAspect="1"/>
          </p:cNvPicPr>
          <p:nvPr/>
        </p:nvPicPr>
        <p:blipFill>
          <a:blip r:embed="rId2"/>
          <a:stretch>
            <a:fillRect/>
          </a:stretch>
        </p:blipFill>
        <p:spPr>
          <a:xfrm>
            <a:off x="206515" y="2483895"/>
            <a:ext cx="4769790" cy="3494369"/>
          </a:xfrm>
          <a:prstGeom prst="rect">
            <a:avLst/>
          </a:prstGeom>
        </p:spPr>
      </p:pic>
      <p:pic>
        <p:nvPicPr>
          <p:cNvPr id="5" name="Picture 4">
            <a:extLst>
              <a:ext uri="{FF2B5EF4-FFF2-40B4-BE49-F238E27FC236}">
                <a16:creationId xmlns:a16="http://schemas.microsoft.com/office/drawing/2014/main" id="{8807534D-3813-4F82-A51E-918B4918578D}"/>
              </a:ext>
            </a:extLst>
          </p:cNvPr>
          <p:cNvPicPr>
            <a:picLocks noChangeAspect="1"/>
          </p:cNvPicPr>
          <p:nvPr/>
        </p:nvPicPr>
        <p:blipFill>
          <a:blip r:embed="rId3"/>
          <a:stretch>
            <a:fillRect/>
          </a:stretch>
        </p:blipFill>
        <p:spPr>
          <a:xfrm>
            <a:off x="3266855" y="1538790"/>
            <a:ext cx="5324333" cy="2866540"/>
          </a:xfrm>
          <a:prstGeom prst="rect">
            <a:avLst/>
          </a:prstGeom>
        </p:spPr>
      </p:pic>
    </p:spTree>
    <p:extLst>
      <p:ext uri="{BB962C8B-B14F-4D97-AF65-F5344CB8AC3E}">
        <p14:creationId xmlns:p14="http://schemas.microsoft.com/office/powerpoint/2010/main" val="1782524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Questions &amp; Discussion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11" y="1403775"/>
            <a:ext cx="7441840" cy="4529816"/>
          </a:xfrm>
          <a:prstGeom prst="rect">
            <a:avLst/>
          </a:prstGeom>
        </p:spPr>
      </p:pic>
    </p:spTree>
    <p:extLst>
      <p:ext uri="{BB962C8B-B14F-4D97-AF65-F5344CB8AC3E}">
        <p14:creationId xmlns:p14="http://schemas.microsoft.com/office/powerpoint/2010/main" val="1053040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A885-E09B-424F-94D2-AAED980FEDFD}"/>
              </a:ext>
            </a:extLst>
          </p:cNvPr>
          <p:cNvSpPr>
            <a:spLocks noGrp="1"/>
          </p:cNvSpPr>
          <p:nvPr>
            <p:ph type="title"/>
          </p:nvPr>
        </p:nvSpPr>
        <p:spPr/>
        <p:txBody>
          <a:bodyPr/>
          <a:lstStyle/>
          <a:p>
            <a:r>
              <a:rPr lang="en-US" dirty="0"/>
              <a:t>Process Conclusions</a:t>
            </a:r>
          </a:p>
        </p:txBody>
      </p:sp>
      <p:sp>
        <p:nvSpPr>
          <p:cNvPr id="3" name="Content Placeholder 2">
            <a:extLst>
              <a:ext uri="{FF2B5EF4-FFF2-40B4-BE49-F238E27FC236}">
                <a16:creationId xmlns:a16="http://schemas.microsoft.com/office/drawing/2014/main" id="{C93992E9-8C1D-47C7-9AA4-570BF80A8718}"/>
              </a:ext>
            </a:extLst>
          </p:cNvPr>
          <p:cNvSpPr>
            <a:spLocks noGrp="1"/>
          </p:cNvSpPr>
          <p:nvPr>
            <p:ph idx="1"/>
          </p:nvPr>
        </p:nvSpPr>
        <p:spPr/>
        <p:txBody>
          <a:bodyPr/>
          <a:lstStyle/>
          <a:p>
            <a:pPr marL="514350" indent="-514350">
              <a:buAutoNum type="arabicPeriod"/>
            </a:pPr>
            <a:r>
              <a:rPr lang="en-US" dirty="0"/>
              <a:t>Some transportation agencies started archiving their forecasts in recent years, and we are beginning to see the benefits. </a:t>
            </a:r>
          </a:p>
          <a:p>
            <a:pPr marL="514350" indent="-514350">
              <a:buAutoNum type="arabicPeriod"/>
            </a:pPr>
            <a:r>
              <a:rPr lang="en-US" dirty="0"/>
              <a:t>Inconsistency because agencies used disparate sources of data limited our ability to draw conclusions. </a:t>
            </a:r>
          </a:p>
          <a:p>
            <a:pPr marL="514350" indent="-514350">
              <a:buAutoNum type="arabicPeriod"/>
            </a:pPr>
            <a:r>
              <a:rPr lang="en-US" dirty="0"/>
              <a:t>The set of projects for which data are available is not a random sample of projects. </a:t>
            </a:r>
          </a:p>
        </p:txBody>
      </p:sp>
      <p:sp>
        <p:nvSpPr>
          <p:cNvPr id="4" name="Slide Number Placeholder 3">
            <a:extLst>
              <a:ext uri="{FF2B5EF4-FFF2-40B4-BE49-F238E27FC236}">
                <a16:creationId xmlns:a16="http://schemas.microsoft.com/office/drawing/2014/main" id="{EF8E2285-4DC6-4A79-BE87-BC8FC430F987}"/>
              </a:ext>
            </a:extLst>
          </p:cNvPr>
          <p:cNvSpPr>
            <a:spLocks noGrp="1"/>
          </p:cNvSpPr>
          <p:nvPr>
            <p:ph type="sldNum" sz="quarter" idx="10"/>
          </p:nvPr>
        </p:nvSpPr>
        <p:spPr/>
        <p:txBody>
          <a:bodyPr/>
          <a:lstStyle/>
          <a:p>
            <a:pPr algn="ctr"/>
            <a:fld id="{DB5A3A47-29A7-45E5-923E-10FF85749154}" type="slidenum">
              <a:rPr lang="en-GB" smtClean="0"/>
              <a:pPr algn="ctr"/>
              <a:t>38</a:t>
            </a:fld>
            <a:endParaRPr lang="en-GB" dirty="0"/>
          </a:p>
        </p:txBody>
      </p:sp>
    </p:spTree>
    <p:extLst>
      <p:ext uri="{BB962C8B-B14F-4D97-AF65-F5344CB8AC3E}">
        <p14:creationId xmlns:p14="http://schemas.microsoft.com/office/powerpoint/2010/main" val="22042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A885-E09B-424F-94D2-AAED980FEDFD}"/>
              </a:ext>
            </a:extLst>
          </p:cNvPr>
          <p:cNvSpPr>
            <a:spLocks noGrp="1"/>
          </p:cNvSpPr>
          <p:nvPr>
            <p:ph type="title"/>
          </p:nvPr>
        </p:nvSpPr>
        <p:spPr/>
        <p:txBody>
          <a:bodyPr/>
          <a:lstStyle/>
          <a:p>
            <a:r>
              <a:rPr lang="en-US" dirty="0"/>
              <a:t>Process Conclusions</a:t>
            </a:r>
          </a:p>
        </p:txBody>
      </p:sp>
      <p:sp>
        <p:nvSpPr>
          <p:cNvPr id="3" name="Content Placeholder 2">
            <a:extLst>
              <a:ext uri="{FF2B5EF4-FFF2-40B4-BE49-F238E27FC236}">
                <a16:creationId xmlns:a16="http://schemas.microsoft.com/office/drawing/2014/main" id="{C93992E9-8C1D-47C7-9AA4-570BF80A8718}"/>
              </a:ext>
            </a:extLst>
          </p:cNvPr>
          <p:cNvSpPr>
            <a:spLocks noGrp="1"/>
          </p:cNvSpPr>
          <p:nvPr>
            <p:ph idx="1"/>
          </p:nvPr>
        </p:nvSpPr>
        <p:spPr/>
        <p:txBody>
          <a:bodyPr/>
          <a:lstStyle/>
          <a:p>
            <a:pPr marL="514350" indent="-514350">
              <a:buFont typeface="+mj-lt"/>
              <a:buAutoNum type="arabicPeriod" startAt="4"/>
            </a:pPr>
            <a:r>
              <a:rPr lang="en-US" dirty="0"/>
              <a:t>Project documentation is often insufficient to evaluate the sources of forecast error. </a:t>
            </a:r>
          </a:p>
          <a:p>
            <a:pPr marL="514350" indent="-514350">
              <a:buFont typeface="+mj-lt"/>
              <a:buAutoNum type="arabicPeriod" startAt="4"/>
            </a:pPr>
            <a:r>
              <a:rPr lang="en-US" dirty="0"/>
              <a:t>Evaluation of forecasts is most effective when archived model runs are available.</a:t>
            </a:r>
          </a:p>
          <a:p>
            <a:pPr marL="514350" indent="-514350">
              <a:buFont typeface="+mj-lt"/>
              <a:buAutoNum type="arabicPeriod" startAt="4"/>
            </a:pPr>
            <a:r>
              <a:rPr lang="en-US" dirty="0"/>
              <a:t>The best way to compare the accuracy of forecasting methods is by comparing multiple forecasts for the same project.</a:t>
            </a:r>
          </a:p>
          <a:p>
            <a:pPr marL="514350" indent="-514350">
              <a:buFont typeface="+mj-lt"/>
              <a:buAutoNum type="arabicPeriod" startAt="4"/>
            </a:pPr>
            <a:r>
              <a:rPr lang="en-US" dirty="0"/>
              <a:t>Don’t discount the value of professional judgment. </a:t>
            </a:r>
          </a:p>
        </p:txBody>
      </p:sp>
      <p:sp>
        <p:nvSpPr>
          <p:cNvPr id="4" name="Slide Number Placeholder 3">
            <a:extLst>
              <a:ext uri="{FF2B5EF4-FFF2-40B4-BE49-F238E27FC236}">
                <a16:creationId xmlns:a16="http://schemas.microsoft.com/office/drawing/2014/main" id="{EF8E2285-4DC6-4A79-BE87-BC8FC430F987}"/>
              </a:ext>
            </a:extLst>
          </p:cNvPr>
          <p:cNvSpPr>
            <a:spLocks noGrp="1"/>
          </p:cNvSpPr>
          <p:nvPr>
            <p:ph type="sldNum" sz="quarter" idx="10"/>
          </p:nvPr>
        </p:nvSpPr>
        <p:spPr/>
        <p:txBody>
          <a:bodyPr/>
          <a:lstStyle/>
          <a:p>
            <a:pPr algn="ctr"/>
            <a:fld id="{DB5A3A47-29A7-45E5-923E-10FF85749154}" type="slidenum">
              <a:rPr lang="en-GB" smtClean="0"/>
              <a:pPr algn="ctr"/>
              <a:t>39</a:t>
            </a:fld>
            <a:endParaRPr lang="en-GB" dirty="0"/>
          </a:p>
        </p:txBody>
      </p:sp>
    </p:spTree>
    <p:extLst>
      <p:ext uri="{BB962C8B-B14F-4D97-AF65-F5344CB8AC3E}">
        <p14:creationId xmlns:p14="http://schemas.microsoft.com/office/powerpoint/2010/main" val="361567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1F82-B7E1-4FCE-BA13-ACC33756E25B}"/>
              </a:ext>
            </a:extLst>
          </p:cNvPr>
          <p:cNvSpPr>
            <a:spLocks noGrp="1"/>
          </p:cNvSpPr>
          <p:nvPr>
            <p:ph type="title"/>
          </p:nvPr>
        </p:nvSpPr>
        <p:spPr/>
        <p:txBody>
          <a:bodyPr/>
          <a:lstStyle/>
          <a:p>
            <a:r>
              <a:rPr lang="en-US" dirty="0"/>
              <a:t>1. Research Approach</a:t>
            </a:r>
          </a:p>
        </p:txBody>
      </p:sp>
      <p:sp>
        <p:nvSpPr>
          <p:cNvPr id="3" name="Text Placeholder 2">
            <a:extLst>
              <a:ext uri="{FF2B5EF4-FFF2-40B4-BE49-F238E27FC236}">
                <a16:creationId xmlns:a16="http://schemas.microsoft.com/office/drawing/2014/main" id="{E893668D-3165-488F-8901-72E2E86073C7}"/>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743147E1-86A9-4D4B-A6AC-A539EF0F4DCB}"/>
              </a:ext>
            </a:extLst>
          </p:cNvPr>
          <p:cNvPicPr>
            <a:picLocks noChangeAspect="1"/>
          </p:cNvPicPr>
          <p:nvPr/>
        </p:nvPicPr>
        <p:blipFill rotWithShape="1">
          <a:blip r:embed="rId2">
            <a:extLst>
              <a:ext uri="{28A0092B-C50C-407E-A947-70E740481C1C}">
                <a14:useLocalDpi xmlns:a14="http://schemas.microsoft.com/office/drawing/2010/main" val="0"/>
              </a:ext>
            </a:extLst>
          </a:blip>
          <a:srcRect b="11503"/>
          <a:stretch/>
        </p:blipFill>
        <p:spPr>
          <a:xfrm>
            <a:off x="-18755" y="0"/>
            <a:ext cx="9163775" cy="5838940"/>
          </a:xfrm>
          <a:prstGeom prst="rect">
            <a:avLst/>
          </a:prstGeom>
        </p:spPr>
      </p:pic>
    </p:spTree>
    <p:extLst>
      <p:ext uri="{BB962C8B-B14F-4D97-AF65-F5344CB8AC3E}">
        <p14:creationId xmlns:p14="http://schemas.microsoft.com/office/powerpoint/2010/main" val="96102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A00D-AA17-9C4C-8D9D-95B6A4EEEF0D}"/>
              </a:ext>
            </a:extLst>
          </p:cNvPr>
          <p:cNvSpPr>
            <a:spLocks noGrp="1"/>
          </p:cNvSpPr>
          <p:nvPr>
            <p:ph type="title"/>
          </p:nvPr>
        </p:nvSpPr>
        <p:spPr/>
        <p:txBody>
          <a:bodyPr/>
          <a:lstStyle/>
          <a:p>
            <a:r>
              <a:rPr lang="en-US" dirty="0"/>
              <a:t>Research Question and Approach</a:t>
            </a:r>
          </a:p>
        </p:txBody>
      </p:sp>
      <p:sp>
        <p:nvSpPr>
          <p:cNvPr id="4" name="Slide Number Placeholder 3">
            <a:extLst>
              <a:ext uri="{FF2B5EF4-FFF2-40B4-BE49-F238E27FC236}">
                <a16:creationId xmlns:a16="http://schemas.microsoft.com/office/drawing/2014/main" id="{DA4D3796-914B-5941-84AD-E3CEFAB0D3AD}"/>
              </a:ext>
            </a:extLst>
          </p:cNvPr>
          <p:cNvSpPr>
            <a:spLocks noGrp="1"/>
          </p:cNvSpPr>
          <p:nvPr>
            <p:ph type="sldNum" sz="quarter" idx="10"/>
          </p:nvPr>
        </p:nvSpPr>
        <p:spPr/>
        <p:txBody>
          <a:bodyPr/>
          <a:lstStyle/>
          <a:p>
            <a:pPr algn="ctr"/>
            <a:fld id="{DB5A3A47-29A7-45E5-923E-10FF85749154}" type="slidenum">
              <a:rPr lang="en-GB" smtClean="0"/>
              <a:pPr algn="ctr"/>
              <a:t>5</a:t>
            </a:fld>
            <a:endParaRPr lang="en-GB" dirty="0"/>
          </a:p>
        </p:txBody>
      </p:sp>
      <p:graphicFrame>
        <p:nvGraphicFramePr>
          <p:cNvPr id="5" name="Content Placeholder 4">
            <a:extLst>
              <a:ext uri="{FF2B5EF4-FFF2-40B4-BE49-F238E27FC236}">
                <a16:creationId xmlns:a16="http://schemas.microsoft.com/office/drawing/2014/main" id="{797EAA8C-7DC5-4849-984E-F23FF4EB5EAD}"/>
              </a:ext>
            </a:extLst>
          </p:cNvPr>
          <p:cNvGraphicFramePr>
            <a:graphicFrameLocks noGrp="1"/>
          </p:cNvGraphicFramePr>
          <p:nvPr>
            <p:ph idx="1"/>
            <p:extLst/>
          </p:nvPr>
        </p:nvGraphicFramePr>
        <p:xfrm>
          <a:off x="330200" y="1449388"/>
          <a:ext cx="8489950" cy="488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185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92CE551-AE8A-6549-8CDD-4C8E0B880382}"/>
              </a:ext>
            </a:extLst>
          </p:cNvPr>
          <p:cNvSpPr>
            <a:spLocks noGrp="1"/>
          </p:cNvSpPr>
          <p:nvPr>
            <p:ph type="title"/>
          </p:nvPr>
        </p:nvSpPr>
        <p:spPr/>
        <p:txBody>
          <a:bodyPr/>
          <a:lstStyle/>
          <a:p>
            <a:r>
              <a:rPr lang="en-US" dirty="0"/>
              <a:t>Challenges</a:t>
            </a:r>
          </a:p>
        </p:txBody>
      </p:sp>
      <p:graphicFrame>
        <p:nvGraphicFramePr>
          <p:cNvPr id="23" name="Content Placeholder 22">
            <a:extLst>
              <a:ext uri="{FF2B5EF4-FFF2-40B4-BE49-F238E27FC236}">
                <a16:creationId xmlns:a16="http://schemas.microsoft.com/office/drawing/2014/main" id="{F82D3653-6F9F-E044-8838-28EE3B7EE610}"/>
              </a:ext>
            </a:extLst>
          </p:cNvPr>
          <p:cNvGraphicFramePr>
            <a:graphicFrameLocks noGrp="1"/>
          </p:cNvGraphicFramePr>
          <p:nvPr>
            <p:ph idx="1"/>
            <p:extLst/>
          </p:nvPr>
        </p:nvGraphicFramePr>
        <p:xfrm>
          <a:off x="116505" y="1583795"/>
          <a:ext cx="9025719" cy="499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A5DF4E-E598-497D-B8CA-97F8B2E8E612}"/>
              </a:ext>
            </a:extLst>
          </p:cNvPr>
          <p:cNvSpPr>
            <a:spLocks noGrp="1"/>
          </p:cNvSpPr>
          <p:nvPr>
            <p:ph type="sldNum" sz="quarter" idx="10"/>
          </p:nvPr>
        </p:nvSpPr>
        <p:spPr/>
        <p:txBody>
          <a:bodyPr/>
          <a:lstStyle/>
          <a:p>
            <a:pPr algn="ctr"/>
            <a:fld id="{DB5A3A47-29A7-45E5-923E-10FF85749154}" type="slidenum">
              <a:rPr lang="en-GB" smtClean="0"/>
              <a:pPr algn="ctr"/>
              <a:t>6</a:t>
            </a:fld>
            <a:endParaRPr lang="en-GB" dirty="0"/>
          </a:p>
        </p:txBody>
      </p:sp>
      <p:sp>
        <p:nvSpPr>
          <p:cNvPr id="24" name="Rounded Rectangle 23">
            <a:extLst>
              <a:ext uri="{FF2B5EF4-FFF2-40B4-BE49-F238E27FC236}">
                <a16:creationId xmlns:a16="http://schemas.microsoft.com/office/drawing/2014/main" id="{C6B84E17-57A6-D243-A310-78B1BF9EC407}"/>
              </a:ext>
            </a:extLst>
          </p:cNvPr>
          <p:cNvSpPr/>
          <p:nvPr/>
        </p:nvSpPr>
        <p:spPr>
          <a:xfrm>
            <a:off x="5684171" y="3743605"/>
            <a:ext cx="3420380" cy="6750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Large-N Analysis</a:t>
            </a:r>
          </a:p>
        </p:txBody>
      </p:sp>
      <p:sp>
        <p:nvSpPr>
          <p:cNvPr id="25" name="Rounded Rectangle 24">
            <a:extLst>
              <a:ext uri="{FF2B5EF4-FFF2-40B4-BE49-F238E27FC236}">
                <a16:creationId xmlns:a16="http://schemas.microsoft.com/office/drawing/2014/main" id="{D0061BF3-5BF5-C844-830E-469135CCE17E}"/>
              </a:ext>
            </a:extLst>
          </p:cNvPr>
          <p:cNvSpPr/>
          <p:nvPr/>
        </p:nvSpPr>
        <p:spPr>
          <a:xfrm>
            <a:off x="5684171" y="5962455"/>
            <a:ext cx="3420380" cy="6750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Deep Dives</a:t>
            </a:r>
          </a:p>
        </p:txBody>
      </p:sp>
    </p:spTree>
    <p:extLst>
      <p:ext uri="{BB962C8B-B14F-4D97-AF65-F5344CB8AC3E}">
        <p14:creationId xmlns:p14="http://schemas.microsoft.com/office/powerpoint/2010/main" val="133826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1F82-B7E1-4FCE-BA13-ACC33756E25B}"/>
              </a:ext>
            </a:extLst>
          </p:cNvPr>
          <p:cNvSpPr>
            <a:spLocks noGrp="1"/>
          </p:cNvSpPr>
          <p:nvPr>
            <p:ph type="title"/>
          </p:nvPr>
        </p:nvSpPr>
        <p:spPr/>
        <p:txBody>
          <a:bodyPr/>
          <a:lstStyle/>
          <a:p>
            <a:r>
              <a:rPr lang="en-US" dirty="0"/>
              <a:t>2. Large-N Analysis</a:t>
            </a:r>
          </a:p>
        </p:txBody>
      </p:sp>
      <p:sp>
        <p:nvSpPr>
          <p:cNvPr id="3" name="Text Placeholder 2">
            <a:extLst>
              <a:ext uri="{FF2B5EF4-FFF2-40B4-BE49-F238E27FC236}">
                <a16:creationId xmlns:a16="http://schemas.microsoft.com/office/drawing/2014/main" id="{E893668D-3165-488F-8901-72E2E86073C7}"/>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743147E1-86A9-4D4B-A6AC-A539EF0F4DCB}"/>
              </a:ext>
            </a:extLst>
          </p:cNvPr>
          <p:cNvPicPr>
            <a:picLocks noChangeAspect="1"/>
          </p:cNvPicPr>
          <p:nvPr/>
        </p:nvPicPr>
        <p:blipFill rotWithShape="1">
          <a:blip r:embed="rId3">
            <a:extLst>
              <a:ext uri="{28A0092B-C50C-407E-A947-70E740481C1C}">
                <a14:useLocalDpi xmlns:a14="http://schemas.microsoft.com/office/drawing/2010/main" val="0"/>
              </a:ext>
            </a:extLst>
          </a:blip>
          <a:srcRect b="11503"/>
          <a:stretch/>
        </p:blipFill>
        <p:spPr>
          <a:xfrm>
            <a:off x="-18755" y="0"/>
            <a:ext cx="9163775" cy="5838940"/>
          </a:xfrm>
          <a:prstGeom prst="rect">
            <a:avLst/>
          </a:prstGeom>
        </p:spPr>
      </p:pic>
    </p:spTree>
    <p:extLst>
      <p:ext uri="{BB962C8B-B14F-4D97-AF65-F5344CB8AC3E}">
        <p14:creationId xmlns:p14="http://schemas.microsoft.com/office/powerpoint/2010/main" val="2240100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B578-1951-4C72-B1C5-EB68E438B049}"/>
              </a:ext>
            </a:extLst>
          </p:cNvPr>
          <p:cNvSpPr>
            <a:spLocks noGrp="1"/>
          </p:cNvSpPr>
          <p:nvPr>
            <p:ph type="title"/>
          </p:nvPr>
        </p:nvSpPr>
        <p:spPr/>
        <p:txBody>
          <a:bodyPr/>
          <a:lstStyle/>
          <a:p>
            <a:r>
              <a:rPr lang="en-US" dirty="0"/>
              <a:t>Forecast Accuracy Database</a:t>
            </a:r>
          </a:p>
        </p:txBody>
      </p:sp>
      <p:sp>
        <p:nvSpPr>
          <p:cNvPr id="4" name="Slide Number Placeholder 3">
            <a:extLst>
              <a:ext uri="{FF2B5EF4-FFF2-40B4-BE49-F238E27FC236}">
                <a16:creationId xmlns:a16="http://schemas.microsoft.com/office/drawing/2014/main" id="{A81D7924-E321-4DD0-8193-0B81CB854EB3}"/>
              </a:ext>
            </a:extLst>
          </p:cNvPr>
          <p:cNvSpPr>
            <a:spLocks noGrp="1"/>
          </p:cNvSpPr>
          <p:nvPr>
            <p:ph type="sldNum" sz="quarter" idx="10"/>
          </p:nvPr>
        </p:nvSpPr>
        <p:spPr/>
        <p:txBody>
          <a:bodyPr/>
          <a:lstStyle/>
          <a:p>
            <a:pPr algn="ctr"/>
            <a:fld id="{DB5A3A47-29A7-45E5-923E-10FF85749154}" type="slidenum">
              <a:rPr lang="en-GB" smtClean="0"/>
              <a:pPr algn="ctr"/>
              <a:t>8</a:t>
            </a:fld>
            <a:endParaRPr lang="en-GB" dirty="0"/>
          </a:p>
        </p:txBody>
      </p:sp>
      <p:pic>
        <p:nvPicPr>
          <p:cNvPr id="5" name="Content Placeholder 4">
            <a:extLst>
              <a:ext uri="{FF2B5EF4-FFF2-40B4-BE49-F238E27FC236}">
                <a16:creationId xmlns:a16="http://schemas.microsoft.com/office/drawing/2014/main" id="{4051B1B6-C8DF-466E-B63C-87E0F2A2F7BE}"/>
              </a:ext>
            </a:extLst>
          </p:cNvPr>
          <p:cNvPicPr>
            <a:picLocks noChangeAspect="1"/>
          </p:cNvPicPr>
          <p:nvPr/>
        </p:nvPicPr>
        <p:blipFill rotWithShape="1">
          <a:blip r:embed="rId3"/>
          <a:srcRect b="14513"/>
          <a:stretch/>
        </p:blipFill>
        <p:spPr bwMode="auto">
          <a:xfrm>
            <a:off x="116505" y="2663915"/>
            <a:ext cx="8818494" cy="3716256"/>
          </a:xfrm>
          <a:prstGeom prst="rect">
            <a:avLst/>
          </a:prstGeom>
          <a:solidFill>
            <a:schemeClr val="bg1"/>
          </a:solidFill>
          <a:ln w="9525">
            <a:noFill/>
            <a:miter lim="800000"/>
            <a:headEnd/>
            <a:tailEnd/>
          </a:ln>
          <a:effectLst/>
        </p:spPr>
      </p:pic>
      <p:sp>
        <p:nvSpPr>
          <p:cNvPr id="6" name="Content Placeholder 3">
            <a:extLst>
              <a:ext uri="{FF2B5EF4-FFF2-40B4-BE49-F238E27FC236}">
                <a16:creationId xmlns:a16="http://schemas.microsoft.com/office/drawing/2014/main" id="{9B2A4561-5D6C-42E0-8A27-BD8C10539C56}"/>
              </a:ext>
            </a:extLst>
          </p:cNvPr>
          <p:cNvSpPr txBox="1">
            <a:spLocks/>
          </p:cNvSpPr>
          <p:nvPr/>
        </p:nvSpPr>
        <p:spPr>
          <a:xfrm>
            <a:off x="206515" y="1358769"/>
            <a:ext cx="8820980" cy="1215135"/>
          </a:xfrm>
          <a:prstGeom prst="rect">
            <a:avLst/>
          </a:prstGeom>
        </p:spPr>
        <p:txBody>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solidFill>
                  <a:schemeClr val="accent2"/>
                </a:solidFill>
              </a:rPr>
              <a:t>6 states: FL, MA, MI, MN, OH, WI + 4 European nations: DK, NO, SE, UK</a:t>
            </a:r>
          </a:p>
          <a:p>
            <a:pPr marL="0" indent="0">
              <a:buNone/>
            </a:pPr>
            <a:r>
              <a:rPr lang="en-US" sz="2000" kern="0" dirty="0">
                <a:solidFill>
                  <a:schemeClr val="accent2"/>
                </a:solidFill>
              </a:rPr>
              <a:t>Total: </a:t>
            </a:r>
            <a:r>
              <a:rPr lang="en-US" sz="2000" kern="0" dirty="0" smtClean="0">
                <a:solidFill>
                  <a:schemeClr val="accent2"/>
                </a:solidFill>
              </a:rPr>
              <a:t>2,600 </a:t>
            </a:r>
            <a:r>
              <a:rPr lang="en-US" sz="2000" kern="0" dirty="0">
                <a:solidFill>
                  <a:schemeClr val="accent2"/>
                </a:solidFill>
              </a:rPr>
              <a:t>projects, 16,000 segments</a:t>
            </a:r>
          </a:p>
          <a:p>
            <a:pPr marL="0" indent="0">
              <a:buNone/>
            </a:pPr>
            <a:r>
              <a:rPr lang="en-US" sz="2000" kern="0" dirty="0">
                <a:solidFill>
                  <a:schemeClr val="accent2"/>
                </a:solidFill>
              </a:rPr>
              <a:t>Open with Counts: 1,300 projects, 3,900 segments</a:t>
            </a:r>
          </a:p>
        </p:txBody>
      </p:sp>
    </p:spTree>
    <p:extLst>
      <p:ext uri="{BB962C8B-B14F-4D97-AF65-F5344CB8AC3E}">
        <p14:creationId xmlns:p14="http://schemas.microsoft.com/office/powerpoint/2010/main" val="402903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F7D8-9391-4E42-863D-AB2657107F89}"/>
              </a:ext>
            </a:extLst>
          </p:cNvPr>
          <p:cNvSpPr>
            <a:spLocks noGrp="1"/>
          </p:cNvSpPr>
          <p:nvPr>
            <p:ph type="title"/>
          </p:nvPr>
        </p:nvSpPr>
        <p:spPr/>
        <p:txBody>
          <a:bodyPr/>
          <a:lstStyle/>
          <a:p>
            <a:r>
              <a:rPr lang="en-US" dirty="0"/>
              <a:t>Large N Analysis</a:t>
            </a:r>
          </a:p>
        </p:txBody>
      </p:sp>
      <p:sp>
        <p:nvSpPr>
          <p:cNvPr id="3" name="Text Placeholder 2">
            <a:extLst>
              <a:ext uri="{FF2B5EF4-FFF2-40B4-BE49-F238E27FC236}">
                <a16:creationId xmlns:a16="http://schemas.microsoft.com/office/drawing/2014/main" id="{75EABBB8-7966-4400-A8DE-85E7B7F12488}"/>
              </a:ext>
            </a:extLst>
          </p:cNvPr>
          <p:cNvSpPr>
            <a:spLocks noGrp="1"/>
          </p:cNvSpPr>
          <p:nvPr>
            <p:ph type="body" idx="1"/>
          </p:nvPr>
        </p:nvSpPr>
        <p:spPr>
          <a:xfrm>
            <a:off x="457200" y="1410001"/>
            <a:ext cx="4040188" cy="578839"/>
          </a:xfrm>
        </p:spPr>
        <p:txBody>
          <a:bodyPr/>
          <a:lstStyle/>
          <a:p>
            <a:r>
              <a:rPr lang="en-US" dirty="0"/>
              <a:t>About the Methodology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3ED63CB-1321-4E93-858C-E4480D209832}"/>
                  </a:ext>
                </a:extLst>
              </p:cNvPr>
              <p:cNvSpPr>
                <a:spLocks noGrp="1"/>
              </p:cNvSpPr>
              <p:nvPr>
                <p:ph sz="half" idx="2"/>
              </p:nvPr>
            </p:nvSpPr>
            <p:spPr>
              <a:xfrm>
                <a:off x="457200" y="2174874"/>
                <a:ext cx="8229600" cy="4134445"/>
              </a:xfrm>
            </p:spPr>
            <p:txBody>
              <a:bodyPr/>
              <a:lstStyle/>
              <a:p>
                <a:r>
                  <a:rPr lang="en-US" i="1" dirty="0" smtClean="0"/>
                  <a:t>Compared the earliest </a:t>
                </a:r>
                <a:r>
                  <a:rPr lang="en-US" b="1" i="1" dirty="0"/>
                  <a:t>post-opening</a:t>
                </a:r>
                <a:r>
                  <a:rPr lang="en-US" i="1" dirty="0"/>
                  <a:t> </a:t>
                </a:r>
                <a:r>
                  <a:rPr lang="en-US" i="1" dirty="0" smtClean="0"/>
                  <a:t>daily traffic </a:t>
                </a:r>
                <a:r>
                  <a:rPr lang="en-US" i="1" dirty="0"/>
                  <a:t>counts with forecast volume</a:t>
                </a:r>
              </a:p>
              <a:p>
                <a:r>
                  <a:rPr lang="en-US" i="1" dirty="0"/>
                  <a:t>Metrics:</a:t>
                </a:r>
              </a:p>
              <a:p>
                <a:pPr lvl="1"/>
                <a14:m>
                  <m:oMath xmlns:m="http://schemas.openxmlformats.org/officeDocument/2006/math">
                    <m:eqArr>
                      <m:eqArrPr>
                        <m:ctrlPr>
                          <a:rPr lang="en-US" sz="1800" i="1" smtClean="0">
                            <a:latin typeface="Cambria Math" panose="02040503050406030204" pitchFamily="18" charset="0"/>
                          </a:rPr>
                        </m:ctrlPr>
                      </m:eqArrPr>
                      <m:e>
                        <m:r>
                          <m:rPr>
                            <m:brk/>
                          </m:rPr>
                          <a:rPr lang="en-US" sz="1800" b="0" i="1" smtClean="0">
                            <a:latin typeface="Cambria Math" panose="02040503050406030204" pitchFamily="18" charset="0"/>
                          </a:rPr>
                          <m:t>𝑃</m:t>
                        </m:r>
                        <m:r>
                          <a:rPr lang="en-US" sz="1800" b="0" i="1" smtClean="0">
                            <a:latin typeface="Cambria Math" panose="02040503050406030204" pitchFamily="18" charset="0"/>
                          </a:rPr>
                          <m:t>𝑒𝑟𝑐𝑒𝑛𝑡</m:t>
                        </m:r>
                        <m:r>
                          <a:rPr lang="en-US" sz="1800" b="0" i="1" smtClean="0">
                            <a:latin typeface="Cambria Math" panose="02040503050406030204" pitchFamily="18" charset="0"/>
                          </a:rPr>
                          <m:t> </m:t>
                        </m:r>
                        <m:r>
                          <a:rPr lang="en-US" sz="1800" b="0" i="1" smtClean="0">
                            <a:latin typeface="Cambria Math" panose="02040503050406030204" pitchFamily="18" charset="0"/>
                          </a:rPr>
                          <m:t>𝐷𝑖𝑓𝑓𝑒𝑟𝑒𝑛𝑐𝑒𝑓𝑟𝑜𝑚</m:t>
                        </m:r>
                        <m:r>
                          <a:rPr lang="en-US" sz="1800" b="0" i="1" smtClean="0">
                            <a:latin typeface="Cambria Math" panose="02040503050406030204" pitchFamily="18" charset="0"/>
                          </a:rPr>
                          <m:t> </m:t>
                        </m:r>
                        <m:r>
                          <a:rPr lang="en-US" sz="1800" b="0" i="1" smtClean="0">
                            <a:latin typeface="Cambria Math" panose="02040503050406030204" pitchFamily="18" charset="0"/>
                          </a:rPr>
                          <m:t>𝐹𝑜𝑟𝑒𝑐𝑎𝑠𝑡</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𝐴𝑐𝑡𝑢𝑎𝑙</m:t>
                            </m:r>
                            <m:r>
                              <a:rPr lang="en-US" sz="1800" i="1">
                                <a:latin typeface="Cambria Math" panose="02040503050406030204" pitchFamily="18" charset="0"/>
                              </a:rPr>
                              <m:t> </m:t>
                            </m:r>
                            <m:r>
                              <a:rPr lang="en-US" sz="1800" i="1">
                                <a:latin typeface="Cambria Math" panose="02040503050406030204" pitchFamily="18" charset="0"/>
                              </a:rPr>
                              <m:t>𝐶𝑜𝑢𝑛𝑡</m:t>
                            </m:r>
                            <m:r>
                              <a:rPr lang="en-US" sz="1800" i="1">
                                <a:latin typeface="Cambria Math" panose="02040503050406030204" pitchFamily="18" charset="0"/>
                              </a:rPr>
                              <m:t>−</m:t>
                            </m:r>
                            <m:r>
                              <a:rPr lang="en-US" sz="1800" i="1">
                                <a:latin typeface="Cambria Math" panose="02040503050406030204" pitchFamily="18" charset="0"/>
                              </a:rPr>
                              <m:t>𝐹𝑜𝑟𝑒𝑐𝑎𝑠𝑡</m:t>
                            </m:r>
                            <m:r>
                              <a:rPr lang="en-US" sz="1800" i="1">
                                <a:latin typeface="Cambria Math" panose="02040503050406030204" pitchFamily="18" charset="0"/>
                              </a:rPr>
                              <m:t> </m:t>
                            </m:r>
                            <m:r>
                              <a:rPr lang="en-US" sz="1800" i="1">
                                <a:latin typeface="Cambria Math" panose="02040503050406030204" pitchFamily="18" charset="0"/>
                              </a:rPr>
                              <m:t>𝑉𝑜𝑙𝑢𝑚𝑒</m:t>
                            </m:r>
                          </m:num>
                          <m:den>
                            <m:r>
                              <a:rPr lang="en-US" sz="1800" i="1">
                                <a:latin typeface="Cambria Math" panose="02040503050406030204" pitchFamily="18" charset="0"/>
                              </a:rPr>
                              <m:t>𝐹𝑜𝑟𝑒𝑐𝑎𝑠𝑡</m:t>
                            </m:r>
                            <m:r>
                              <a:rPr lang="en-US" sz="1800" i="1">
                                <a:latin typeface="Cambria Math" panose="02040503050406030204" pitchFamily="18" charset="0"/>
                              </a:rPr>
                              <m:t> </m:t>
                            </m:r>
                            <m:r>
                              <a:rPr lang="en-US" sz="1800" i="1">
                                <a:latin typeface="Cambria Math" panose="02040503050406030204" pitchFamily="18" charset="0"/>
                              </a:rPr>
                              <m:t>𝑉𝑜𝑙𝑢𝑚𝑒</m:t>
                            </m:r>
                          </m:den>
                        </m:f>
                        <m:r>
                          <a:rPr lang="en-US" sz="1800" i="1">
                            <a:latin typeface="Cambria Math" panose="02040503050406030204" pitchFamily="18" charset="0"/>
                          </a:rPr>
                          <m:t>∗100%</m:t>
                        </m:r>
                      </m:e>
                    </m:eqArr>
                  </m:oMath>
                </a14:m>
                <a:endParaRPr lang="en-US" sz="1800" dirty="0"/>
              </a:p>
              <a:p>
                <a:r>
                  <a:rPr lang="en-US" dirty="0"/>
                  <a:t>Level of Analysis</a:t>
                </a:r>
              </a:p>
              <a:p>
                <a:pPr lvl="1"/>
                <a:r>
                  <a:rPr lang="en-US" sz="1800" dirty="0"/>
                  <a:t>Segment Level</a:t>
                </a:r>
              </a:p>
              <a:p>
                <a:pPr lvl="1"/>
                <a:r>
                  <a:rPr lang="en-US" sz="1800" dirty="0"/>
                  <a:t>Project Level</a:t>
                </a:r>
              </a:p>
            </p:txBody>
          </p:sp>
        </mc:Choice>
        <mc:Fallback xmlns="">
          <p:sp>
            <p:nvSpPr>
              <p:cNvPr id="4" name="Content Placeholder 3">
                <a:extLst>
                  <a:ext uri="{FF2B5EF4-FFF2-40B4-BE49-F238E27FC236}">
                    <a16:creationId xmlns:a16="http://schemas.microsoft.com/office/drawing/2014/main" id="{33ED63CB-1321-4E93-858C-E4480D209832}"/>
                  </a:ext>
                </a:extLst>
              </p:cNvPr>
              <p:cNvSpPr>
                <a:spLocks noGrp="1" noRot="1" noChangeAspect="1" noMove="1" noResize="1" noEditPoints="1" noAdjustHandles="1" noChangeArrowheads="1" noChangeShapeType="1" noTextEdit="1"/>
              </p:cNvSpPr>
              <p:nvPr>
                <p:ph sz="half" idx="2"/>
              </p:nvPr>
            </p:nvSpPr>
            <p:spPr>
              <a:xfrm>
                <a:off x="457200" y="2174874"/>
                <a:ext cx="8229600" cy="4134445"/>
              </a:xfrm>
              <a:blipFill>
                <a:blip r:embed="rId3"/>
                <a:stretch>
                  <a:fillRect l="-963" t="-1032" r="-7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62BA4177-44FD-497D-B509-AFC196ECA0C0}"/>
              </a:ext>
            </a:extLst>
          </p:cNvPr>
          <p:cNvSpPr>
            <a:spLocks noGrp="1"/>
          </p:cNvSpPr>
          <p:nvPr>
            <p:ph type="sldNum" sz="quarter" idx="10"/>
          </p:nvPr>
        </p:nvSpPr>
        <p:spPr/>
        <p:txBody>
          <a:bodyPr/>
          <a:lstStyle/>
          <a:p>
            <a:fld id="{DB5A3A47-29A7-45E5-923E-10FF85749154}" type="slidenum">
              <a:rPr lang="en-GB" smtClean="0"/>
              <a:pPr/>
              <a:t>9</a:t>
            </a:fld>
            <a:endParaRPr lang="en-GB" dirty="0"/>
          </a:p>
        </p:txBody>
      </p:sp>
    </p:spTree>
    <p:extLst>
      <p:ext uri="{BB962C8B-B14F-4D97-AF65-F5344CB8AC3E}">
        <p14:creationId xmlns:p14="http://schemas.microsoft.com/office/powerpoint/2010/main" val="120793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17738</TotalTime>
  <Words>1780</Words>
  <Application>Microsoft Office PowerPoint</Application>
  <PresentationFormat>On-screen Show (4:3)</PresentationFormat>
  <Paragraphs>315</Paragraphs>
  <Slides>39</Slides>
  <Notes>21</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AdvPTimes</vt:lpstr>
      <vt:lpstr>Arial</vt:lpstr>
      <vt:lpstr>Arial Narrow</vt:lpstr>
      <vt:lpstr>Calibri</vt:lpstr>
      <vt:lpstr>Cambria Math</vt:lpstr>
      <vt:lpstr>Garamond</vt:lpstr>
      <vt:lpstr>Times New Roman</vt:lpstr>
      <vt:lpstr>Wingdings</vt:lpstr>
      <vt:lpstr>Custom Design</vt:lpstr>
      <vt:lpstr>Findings from NCHRP 08-110 Traffic Forecasting Accuracy Assessment Research</vt:lpstr>
      <vt:lpstr>PowerPoint Presentation</vt:lpstr>
      <vt:lpstr>Project Objectives</vt:lpstr>
      <vt:lpstr>1. Research Approach</vt:lpstr>
      <vt:lpstr>Research Question and Approach</vt:lpstr>
      <vt:lpstr>Challenges</vt:lpstr>
      <vt:lpstr>2. Large-N Analysis</vt:lpstr>
      <vt:lpstr>Forecast Accuracy Database</vt:lpstr>
      <vt:lpstr>Large N Analysis</vt:lpstr>
      <vt:lpstr>How Accurate Are Traffic Forecasts?</vt:lpstr>
      <vt:lpstr>How Accurate Are Traffic Forecasts?</vt:lpstr>
      <vt:lpstr>Large N Results</vt:lpstr>
      <vt:lpstr>Estimating Uncertainty</vt:lpstr>
      <vt:lpstr>Estimating Uncertainty</vt:lpstr>
      <vt:lpstr>Quantile Regression Output</vt:lpstr>
      <vt:lpstr>3. Deep Dive Results</vt:lpstr>
      <vt:lpstr>Deep Dives</vt:lpstr>
      <vt:lpstr>Deep Dive Methodology</vt:lpstr>
      <vt:lpstr>Step 1: Document forecast &amp; actual volumes by segment</vt:lpstr>
      <vt:lpstr>Step 2: Document forecast &amp; actual values of inputs</vt:lpstr>
      <vt:lpstr>Step 3: Re-run models with corrected inputs or use elasticities to adjust</vt:lpstr>
      <vt:lpstr>Deep Dives</vt:lpstr>
      <vt:lpstr>Deep Dives</vt:lpstr>
      <vt:lpstr>Deep Dives</vt:lpstr>
      <vt:lpstr>Deep Dive Results</vt:lpstr>
      <vt:lpstr>Deep Dives</vt:lpstr>
      <vt:lpstr>4. Recommendations</vt:lpstr>
      <vt:lpstr>1. Use a range of forecasts to communicate uncertainty </vt:lpstr>
      <vt:lpstr>2. Archive your forecasts</vt:lpstr>
      <vt:lpstr>3. Periodically Report the Accuracy</vt:lpstr>
      <vt:lpstr>4. Use Past Results to improve forecasting method</vt:lpstr>
      <vt:lpstr>Why?</vt:lpstr>
      <vt:lpstr>5. Archive and Information System</vt:lpstr>
      <vt:lpstr>Archive &amp; Information System</vt:lpstr>
      <vt:lpstr>forecastcards</vt:lpstr>
      <vt:lpstr>forecastcarddata</vt:lpstr>
      <vt:lpstr>PowerPoint Presentation</vt:lpstr>
      <vt:lpstr>Process Conclusions</vt:lpstr>
      <vt:lpstr>Process Conclusions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greg.erhardt.13@ucl.ac.uk</dc:creator>
  <cp:lastModifiedBy>Hoque, Jawad Mahmud</cp:lastModifiedBy>
  <cp:revision>3071</cp:revision>
  <cp:lastPrinted>2017-01-08T15:57:22Z</cp:lastPrinted>
  <dcterms:created xsi:type="dcterms:W3CDTF">2005-07-13T12:26:50Z</dcterms:created>
  <dcterms:modified xsi:type="dcterms:W3CDTF">2019-05-31T19:55:32Z</dcterms:modified>
</cp:coreProperties>
</file>